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 Slab Light"/>
      <p:regular r:id="rId37"/>
      <p:bold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Bebas Neue"/>
      <p:regular r:id="rId43"/>
    </p:embeddedFont>
    <p:embeddedFont>
      <p:font typeface="Overpass"/>
      <p:regular r:id="rId44"/>
      <p:bold r:id="rId45"/>
      <p:italic r:id="rId46"/>
      <p:boldItalic r:id="rId47"/>
    </p:embeddedFont>
    <p:embeddedFont>
      <p:font typeface="Fira Sans Extra Condensed Medium"/>
      <p:regular r:id="rId48"/>
      <p:bold r:id="rId49"/>
      <p:italic r:id="rId50"/>
      <p:boldItalic r:id="rId51"/>
    </p:embeddedFont>
    <p:embeddedFont>
      <p:font typeface="Overpass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6" roundtripDataSignature="AMtx7mh/isjiOAO+IHqipdC3c4CXhISfk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Ytalo Paul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661CBB-7D6F-4121-B143-FB84B577AE0B}">
  <a:tblStyle styleId="{29661CBB-7D6F-4121-B143-FB84B577AE0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C092D837-243D-4C0E-A878-1801F2AB66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BD4C7B8-E745-4E1B-BDB7-117D14765184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Overpass-regular.fntdata"/><Relationship Id="rId43" Type="http://schemas.openxmlformats.org/officeDocument/2006/relationships/font" Target="fonts/BebasNeue-regular.fntdata"/><Relationship Id="rId46" Type="http://schemas.openxmlformats.org/officeDocument/2006/relationships/font" Target="fonts/Overpass-italic.fntdata"/><Relationship Id="rId45" Type="http://schemas.openxmlformats.org/officeDocument/2006/relationships/font" Target="fonts/Overpas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font" Target="fonts/FiraSansExtraCondensedMedium-regular.fntdata"/><Relationship Id="rId47" Type="http://schemas.openxmlformats.org/officeDocument/2006/relationships/font" Target="fonts/Overpass-boldItalic.fntdata"/><Relationship Id="rId49" Type="http://schemas.openxmlformats.org/officeDocument/2006/relationships/font" Target="fonts/FiraSansExtraCondensed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font" Target="fonts/RobotoSlabLight-regular.fntdata"/><Relationship Id="rId36" Type="http://schemas.openxmlformats.org/officeDocument/2006/relationships/slide" Target="slides/slide30.xml"/><Relationship Id="rId39" Type="http://schemas.openxmlformats.org/officeDocument/2006/relationships/font" Target="fonts/Roboto-regular.fntdata"/><Relationship Id="rId38" Type="http://schemas.openxmlformats.org/officeDocument/2006/relationships/font" Target="fonts/RobotoSlabLight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FiraSansExtraCondensedMedium-boldItalic.fntdata"/><Relationship Id="rId50" Type="http://schemas.openxmlformats.org/officeDocument/2006/relationships/font" Target="fonts/FiraSansExtraCondensedMedium-italic.fntdata"/><Relationship Id="rId53" Type="http://schemas.openxmlformats.org/officeDocument/2006/relationships/font" Target="fonts/OverpassLight-bold.fntdata"/><Relationship Id="rId52" Type="http://schemas.openxmlformats.org/officeDocument/2006/relationships/font" Target="fonts/OverpassLight-regular.fntdata"/><Relationship Id="rId11" Type="http://schemas.openxmlformats.org/officeDocument/2006/relationships/slide" Target="slides/slide5.xml"/><Relationship Id="rId55" Type="http://schemas.openxmlformats.org/officeDocument/2006/relationships/font" Target="fonts/Overpass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Overpass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56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6-19T22:33:55.019">
    <p:pos x="393" y="198"/>
    <p:text>https://docs.google.com/presentation/d/1zbGX0bptlExB4auLwIWmDSxr_Bz6P1NorNsCy3wfkr0/edit?usp=sharing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QINGavE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7.png>
</file>

<file path=ppt/media/image39.png>
</file>

<file path=ppt/media/image4.png>
</file>

<file path=ppt/media/image40.png>
</file>

<file path=ppt/media/image41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dd6bc1389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5" name="Google Shape;535;g2dd6bc1389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dd6bc1389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1" name="Google Shape;541;g2dd6bc1389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e5f899ea3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8" name="Google Shape;548;g2e5f899ea3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e5f899ea3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6" name="Google Shape;556;g2e5f899ea3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e6db19d5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e6db19d5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e6db19d5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e6db19d5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11fd4a36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211fd4a36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11fd4a369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11fd4a369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11fd4a369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11fd4a369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e6db19d52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e6db19d52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e6f05d45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e6f05d45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2e6f05d459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2e6f05d459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e6db19d52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2e6db19d52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e6ff2a58f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e6ff2a58f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2e6ff2a58f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2e6ff2a58f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e6ff2a58f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e6ff2a58f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6" name="Google Shape;69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e6d69db1bb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2" name="Google Shape;702;g2e6d69db1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e6d69db1bb_1_4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g2e6d69db1bb_1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4" name="Google Shape;74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5" name="Google Shape;48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02e9c5e94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9" name="Google Shape;499;g202e9c5e94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9" name="Google Shape;509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2" name="Google Shape;522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8" name="Google Shape;528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7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7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7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7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7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7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" name="Google Shape;15;p7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7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7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72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Google Shape;96;p80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" name="Google Shape;97;p80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80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80"/>
          <p:cNvSpPr txBox="1"/>
          <p:nvPr>
            <p:ph idx="2" type="title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80"/>
          <p:cNvSpPr txBox="1"/>
          <p:nvPr>
            <p:ph idx="1" type="subTitle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" name="Google Shape;102;p80"/>
          <p:cNvSpPr txBox="1"/>
          <p:nvPr>
            <p:ph idx="3" type="subTitle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80"/>
          <p:cNvSpPr txBox="1"/>
          <p:nvPr>
            <p:ph idx="4" type="title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80"/>
          <p:cNvSpPr txBox="1"/>
          <p:nvPr>
            <p:ph idx="5" type="subTitle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80"/>
          <p:cNvSpPr txBox="1"/>
          <p:nvPr>
            <p:ph idx="6" type="subTitle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6" name="Google Shape;106;p80"/>
          <p:cNvSpPr txBox="1"/>
          <p:nvPr>
            <p:ph idx="7" type="title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80"/>
          <p:cNvSpPr txBox="1"/>
          <p:nvPr>
            <p:ph idx="8" type="subTitle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" name="Google Shape;108;p80"/>
          <p:cNvSpPr txBox="1"/>
          <p:nvPr>
            <p:ph idx="9" type="subTitle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9" name="Google Shape;109;p80"/>
          <p:cNvSpPr txBox="1"/>
          <p:nvPr>
            <p:ph idx="13" type="title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80"/>
          <p:cNvSpPr txBox="1"/>
          <p:nvPr>
            <p:ph idx="14" type="subTitle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1" name="Google Shape;111;p80"/>
          <p:cNvSpPr txBox="1"/>
          <p:nvPr>
            <p:ph idx="15" type="subTitle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2" name="Google Shape;112;p80"/>
          <p:cNvSpPr txBox="1"/>
          <p:nvPr>
            <p:ph idx="16" type="title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80"/>
          <p:cNvSpPr txBox="1"/>
          <p:nvPr>
            <p:ph idx="17" type="subTitle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" name="Google Shape;114;p80"/>
          <p:cNvSpPr txBox="1"/>
          <p:nvPr>
            <p:ph idx="18" type="subTitle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80"/>
          <p:cNvSpPr txBox="1"/>
          <p:nvPr>
            <p:ph idx="19" type="title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6" name="Google Shape;116;p80"/>
          <p:cNvSpPr txBox="1"/>
          <p:nvPr>
            <p:ph idx="20" type="subTitle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80"/>
          <p:cNvSpPr txBox="1"/>
          <p:nvPr>
            <p:ph idx="21" type="subTitle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1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" name="Google Shape;120;p81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" name="Google Shape;121;p81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" name="Google Shape;122;p8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81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81"/>
          <p:cNvSpPr txBox="1"/>
          <p:nvPr>
            <p:ph idx="2" type="title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81"/>
          <p:cNvSpPr txBox="1"/>
          <p:nvPr>
            <p:ph idx="1" type="subTitle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81"/>
          <p:cNvSpPr txBox="1"/>
          <p:nvPr>
            <p:ph idx="3" type="subTitle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7" name="Google Shape;127;p81"/>
          <p:cNvSpPr txBox="1"/>
          <p:nvPr>
            <p:ph idx="4" type="title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" name="Google Shape;128;p81"/>
          <p:cNvSpPr txBox="1"/>
          <p:nvPr>
            <p:ph idx="5" type="subTitle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81"/>
          <p:cNvSpPr txBox="1"/>
          <p:nvPr>
            <p:ph idx="6" type="subTitle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81"/>
          <p:cNvSpPr txBox="1"/>
          <p:nvPr>
            <p:ph idx="7" type="title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" name="Google Shape;131;p81"/>
          <p:cNvSpPr txBox="1"/>
          <p:nvPr>
            <p:ph idx="8" type="subTitle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81"/>
          <p:cNvSpPr txBox="1"/>
          <p:nvPr>
            <p:ph idx="9" type="subTitle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81"/>
          <p:cNvSpPr txBox="1"/>
          <p:nvPr>
            <p:ph idx="13" type="title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81"/>
          <p:cNvSpPr txBox="1"/>
          <p:nvPr>
            <p:ph idx="14" type="subTitle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" name="Google Shape;135;p81"/>
          <p:cNvSpPr txBox="1"/>
          <p:nvPr>
            <p:ph idx="15" type="subTitle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2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2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8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82"/>
          <p:cNvSpPr txBox="1"/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41" name="Google Shape;141;p82"/>
          <p:cNvSpPr txBox="1"/>
          <p:nvPr>
            <p:ph idx="2" type="title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42" name="Google Shape;142;p82"/>
          <p:cNvSpPr txBox="1"/>
          <p:nvPr>
            <p:ph idx="1" type="subTitle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3" name="Google Shape;143;p82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" name="Google Shape;144;p82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3"/>
          <p:cNvSpPr txBox="1"/>
          <p:nvPr>
            <p:ph idx="1" type="subTitle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47" name="Google Shape;147;p83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8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4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1" name="Google Shape;151;p84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p84"/>
          <p:cNvSpPr txBox="1"/>
          <p:nvPr>
            <p:ph idx="1" type="subTitle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53" name="Google Shape;153;p84"/>
          <p:cNvSpPr txBox="1"/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8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85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5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85"/>
          <p:cNvSpPr txBox="1"/>
          <p:nvPr>
            <p:ph idx="1" type="subTitle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85"/>
          <p:cNvSpPr txBox="1"/>
          <p:nvPr>
            <p:ph idx="2" type="subTitle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85"/>
          <p:cNvSpPr txBox="1"/>
          <p:nvPr>
            <p:ph idx="3" type="subTitle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85"/>
          <p:cNvSpPr txBox="1"/>
          <p:nvPr>
            <p:ph idx="4" type="subTitle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ONLY_3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6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86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86"/>
          <p:cNvSpPr txBox="1"/>
          <p:nvPr>
            <p:ph idx="1" type="subTitle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86"/>
          <p:cNvSpPr txBox="1"/>
          <p:nvPr>
            <p:ph idx="2" type="subTitle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86"/>
          <p:cNvSpPr txBox="1"/>
          <p:nvPr>
            <p:ph idx="3" type="subTitle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86"/>
          <p:cNvSpPr txBox="1"/>
          <p:nvPr>
            <p:ph idx="4" type="subTitle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7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8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87"/>
          <p:cNvSpPr txBox="1"/>
          <p:nvPr>
            <p:ph hasCustomPrompt="1" type="title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87"/>
          <p:cNvSpPr txBox="1"/>
          <p:nvPr>
            <p:ph idx="2" type="title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8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8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88"/>
          <p:cNvSpPr txBox="1"/>
          <p:nvPr>
            <p:ph type="title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88"/>
          <p:cNvSpPr txBox="1"/>
          <p:nvPr>
            <p:ph idx="2" type="title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89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89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" name="Google Shape;185;p89"/>
          <p:cNvSpPr txBox="1"/>
          <p:nvPr>
            <p:ph idx="1" type="subTitle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86" name="Google Shape;186;p89"/>
          <p:cNvSpPr txBox="1"/>
          <p:nvPr>
            <p:ph idx="2" type="subTitle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9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3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7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73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73"/>
          <p:cNvSpPr txBox="1"/>
          <p:nvPr>
            <p:ph idx="1" type="subTitle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73"/>
          <p:cNvSpPr txBox="1"/>
          <p:nvPr>
            <p:ph idx="2" type="subTitle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25" name="Google Shape;25;p73"/>
          <p:cNvSpPr txBox="1"/>
          <p:nvPr>
            <p:ph idx="3" type="subTitle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73"/>
          <p:cNvSpPr txBox="1"/>
          <p:nvPr>
            <p:ph idx="4" type="subTitle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90"/>
          <p:cNvSpPr txBox="1"/>
          <p:nvPr>
            <p:ph idx="1" type="subTitle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0" name="Google Shape;190;p90"/>
          <p:cNvSpPr txBox="1"/>
          <p:nvPr>
            <p:ph idx="2" type="subTitle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9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91"/>
          <p:cNvSpPr txBox="1"/>
          <p:nvPr>
            <p:ph idx="1" type="body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2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92"/>
          <p:cNvSpPr txBox="1"/>
          <p:nvPr>
            <p:ph idx="1" type="subTitle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92"/>
          <p:cNvSpPr txBox="1"/>
          <p:nvPr>
            <p:ph idx="2" type="subTitle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92"/>
          <p:cNvSpPr txBox="1"/>
          <p:nvPr>
            <p:ph idx="3" type="subTitle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92"/>
          <p:cNvSpPr txBox="1"/>
          <p:nvPr>
            <p:ph idx="4" type="subTitle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92"/>
          <p:cNvSpPr txBox="1"/>
          <p:nvPr>
            <p:ph idx="5" type="subTitle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92"/>
          <p:cNvSpPr txBox="1"/>
          <p:nvPr>
            <p:ph idx="6" type="subTitle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92"/>
          <p:cNvSpPr txBox="1"/>
          <p:nvPr>
            <p:ph idx="7" type="subTitle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3" name="Google Shape;203;p92"/>
          <p:cNvSpPr txBox="1"/>
          <p:nvPr>
            <p:ph idx="8" type="subTitle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92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9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2"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3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9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93"/>
          <p:cNvSpPr txBox="1"/>
          <p:nvPr>
            <p:ph idx="1" type="subTitle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93"/>
          <p:cNvSpPr txBox="1"/>
          <p:nvPr>
            <p:ph idx="2" type="subTitle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93"/>
          <p:cNvSpPr txBox="1"/>
          <p:nvPr>
            <p:ph idx="3" type="subTitle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93"/>
          <p:cNvSpPr txBox="1"/>
          <p:nvPr>
            <p:ph idx="4" type="subTitle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3" name="Google Shape;213;p93"/>
          <p:cNvSpPr txBox="1"/>
          <p:nvPr>
            <p:ph idx="5" type="subTitle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93"/>
          <p:cNvSpPr txBox="1"/>
          <p:nvPr>
            <p:ph idx="6" type="subTitle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93"/>
          <p:cNvSpPr txBox="1"/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3">
  <p:cSld name="CUSTOM_1_1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4"/>
          <p:cNvSpPr txBox="1"/>
          <p:nvPr>
            <p:ph idx="1" type="subTitle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94"/>
          <p:cNvSpPr txBox="1"/>
          <p:nvPr>
            <p:ph idx="2" type="subTitle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94"/>
          <p:cNvSpPr txBox="1"/>
          <p:nvPr>
            <p:ph idx="3" type="subTitle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94"/>
          <p:cNvSpPr txBox="1"/>
          <p:nvPr>
            <p:ph idx="4" type="subTitle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94"/>
          <p:cNvSpPr txBox="1"/>
          <p:nvPr>
            <p:ph idx="5" type="subTitle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94"/>
          <p:cNvSpPr txBox="1"/>
          <p:nvPr>
            <p:ph idx="6" type="subTitle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94"/>
          <p:cNvSpPr txBox="1"/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9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9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9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95"/>
          <p:cNvSpPr txBox="1"/>
          <p:nvPr>
            <p:ph idx="1" type="subTitle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0" name="Google Shape;230;p95"/>
          <p:cNvSpPr txBox="1"/>
          <p:nvPr>
            <p:ph idx="2" type="subTitle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231" name="Google Shape;231;p95"/>
          <p:cNvSpPr txBox="1"/>
          <p:nvPr>
            <p:ph idx="3" type="subTitle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2" name="Google Shape;232;p95"/>
          <p:cNvSpPr txBox="1"/>
          <p:nvPr>
            <p:ph idx="4" type="subTitle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5" name="Google Shape;235;p9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6_1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97"/>
          <p:cNvSpPr txBox="1"/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" name="Google Shape;238;p9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5">
  <p:cSld name="CUSTOM_2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98"/>
          <p:cNvSpPr txBox="1"/>
          <p:nvPr>
            <p:ph idx="1" type="subTitle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98"/>
          <p:cNvSpPr txBox="1"/>
          <p:nvPr>
            <p:ph idx="2" type="subTitle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" name="Google Shape;242;p98"/>
          <p:cNvSpPr txBox="1"/>
          <p:nvPr>
            <p:ph idx="3" type="subTitle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98"/>
          <p:cNvSpPr txBox="1"/>
          <p:nvPr>
            <p:ph idx="4" type="subTitle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98"/>
          <p:cNvSpPr txBox="1"/>
          <p:nvPr>
            <p:ph idx="5" type="subTitle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5" name="Google Shape;245;p98"/>
          <p:cNvSpPr txBox="1"/>
          <p:nvPr>
            <p:ph idx="6" type="subTitle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98"/>
          <p:cNvSpPr txBox="1"/>
          <p:nvPr>
            <p:ph idx="7" type="subTitle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98"/>
          <p:cNvSpPr txBox="1"/>
          <p:nvPr>
            <p:ph idx="8" type="subTitle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98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9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6">
  <p:cSld name="CUSTOM_2_3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9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9"/>
          <p:cNvSpPr txBox="1"/>
          <p:nvPr>
            <p:ph idx="1" type="subTitle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3" name="Google Shape;253;p99"/>
          <p:cNvSpPr txBox="1"/>
          <p:nvPr>
            <p:ph idx="2" type="subTitle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99"/>
          <p:cNvSpPr txBox="1"/>
          <p:nvPr>
            <p:ph idx="3" type="subTitle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5" name="Google Shape;255;p99"/>
          <p:cNvSpPr txBox="1"/>
          <p:nvPr>
            <p:ph idx="4" type="subTitle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99"/>
          <p:cNvSpPr txBox="1"/>
          <p:nvPr>
            <p:ph idx="5" type="subTitle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" name="Google Shape;257;p99"/>
          <p:cNvSpPr txBox="1"/>
          <p:nvPr>
            <p:ph idx="6" type="subTitle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99"/>
          <p:cNvSpPr txBox="1"/>
          <p:nvPr>
            <p:ph idx="7" type="subTitle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99"/>
          <p:cNvSpPr txBox="1"/>
          <p:nvPr>
            <p:ph idx="8" type="subTitle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0" name="Google Shape;260;p99"/>
          <p:cNvSpPr txBox="1"/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9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2" name="Google Shape;262;p99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2">
  <p:cSld name="CUSTOM_1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4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74"/>
          <p:cNvSpPr txBox="1"/>
          <p:nvPr>
            <p:ph idx="1" type="subTitle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" name="Google Shape;30;p74"/>
          <p:cNvSpPr txBox="1"/>
          <p:nvPr>
            <p:ph idx="2" type="subTitle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74"/>
          <p:cNvSpPr txBox="1"/>
          <p:nvPr>
            <p:ph idx="3" type="subTitle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74"/>
          <p:cNvSpPr txBox="1"/>
          <p:nvPr>
            <p:ph idx="4" type="subTitle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74"/>
          <p:cNvSpPr txBox="1"/>
          <p:nvPr>
            <p:ph idx="5" type="subTitle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" name="Google Shape;34;p74"/>
          <p:cNvSpPr txBox="1"/>
          <p:nvPr>
            <p:ph idx="6" type="subTitle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4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7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Google Shape;37;p74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8" name="Google Shape;38;p74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74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74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TITLE_ONLY_2_1">
    <p:bg>
      <p:bgPr>
        <a:solidFill>
          <a:schemeClr val="dk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00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TITLE_ONLY_2_1_1">
    <p:bg>
      <p:bgPr>
        <a:solidFill>
          <a:schemeClr val="dk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0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01"/>
          <p:cNvSpPr txBox="1"/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TITLE_ONLY_2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2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10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TITLE_ONLY_2_2_1">
    <p:bg>
      <p:bgPr>
        <a:solidFill>
          <a:schemeClr val="dk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03"/>
          <p:cNvSpPr txBox="1"/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4" name="Google Shape;274;p10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7">
  <p:cSld name="CUSTOM_2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04"/>
          <p:cNvSpPr txBox="1"/>
          <p:nvPr>
            <p:ph idx="1" type="subTitle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" name="Google Shape;277;p104"/>
          <p:cNvSpPr txBox="1"/>
          <p:nvPr>
            <p:ph idx="2" type="subTitle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8" name="Google Shape;278;p104"/>
          <p:cNvSpPr txBox="1"/>
          <p:nvPr>
            <p:ph idx="3" type="subTitle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9" name="Google Shape;279;p104"/>
          <p:cNvSpPr txBox="1"/>
          <p:nvPr>
            <p:ph idx="4" type="subTitle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104"/>
          <p:cNvSpPr txBox="1"/>
          <p:nvPr>
            <p:ph idx="5" type="subTitle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104"/>
          <p:cNvSpPr txBox="1"/>
          <p:nvPr>
            <p:ph idx="6" type="subTitle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2" name="Google Shape;282;p104"/>
          <p:cNvSpPr txBox="1"/>
          <p:nvPr>
            <p:ph idx="7" type="subTitle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104"/>
          <p:cNvSpPr txBox="1"/>
          <p:nvPr>
            <p:ph idx="8" type="subTitle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104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10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8">
  <p:cSld name="CUSTOM_2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05"/>
          <p:cNvSpPr txBox="1"/>
          <p:nvPr>
            <p:ph idx="1" type="subTitle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8" name="Google Shape;288;p105"/>
          <p:cNvSpPr txBox="1"/>
          <p:nvPr>
            <p:ph idx="2" type="subTitle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105"/>
          <p:cNvSpPr txBox="1"/>
          <p:nvPr>
            <p:ph idx="3" type="subTitle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0" name="Google Shape;290;p105"/>
          <p:cNvSpPr txBox="1"/>
          <p:nvPr>
            <p:ph idx="4" type="subTitle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105"/>
          <p:cNvSpPr txBox="1"/>
          <p:nvPr>
            <p:ph idx="5" type="subTitle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105"/>
          <p:cNvSpPr txBox="1"/>
          <p:nvPr>
            <p:ph idx="6" type="subTitle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105"/>
          <p:cNvSpPr txBox="1"/>
          <p:nvPr>
            <p:ph idx="7" type="subTitle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4" name="Google Shape;294;p105"/>
          <p:cNvSpPr txBox="1"/>
          <p:nvPr>
            <p:ph idx="8" type="subTitle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105"/>
          <p:cNvSpPr txBox="1"/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" name="Google Shape;296;p10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06"/>
          <p:cNvSpPr txBox="1"/>
          <p:nvPr>
            <p:ph idx="1" type="subTitle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0" name="Google Shape;300;p106"/>
          <p:cNvSpPr txBox="1"/>
          <p:nvPr>
            <p:ph idx="2" type="subTitle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106"/>
          <p:cNvSpPr txBox="1"/>
          <p:nvPr>
            <p:ph idx="3" type="subTitle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2" name="Google Shape;302;p106"/>
          <p:cNvSpPr txBox="1"/>
          <p:nvPr>
            <p:ph idx="4" type="subTitle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106"/>
          <p:cNvSpPr txBox="1"/>
          <p:nvPr>
            <p:ph idx="5" type="subTitle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106"/>
          <p:cNvSpPr txBox="1"/>
          <p:nvPr>
            <p:ph idx="6" type="subTitle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5" name="Google Shape;305;p106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6" name="Google Shape;306;p106"/>
          <p:cNvSpPr txBox="1"/>
          <p:nvPr>
            <p:ph idx="7" type="subTitle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7" name="Google Shape;307;p106"/>
          <p:cNvSpPr txBox="1"/>
          <p:nvPr>
            <p:ph idx="8" type="subTitle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1_1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07"/>
          <p:cNvSpPr txBox="1"/>
          <p:nvPr>
            <p:ph idx="1" type="subTitle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" name="Google Shape;311;p107"/>
          <p:cNvSpPr txBox="1"/>
          <p:nvPr>
            <p:ph idx="2" type="subTitle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107"/>
          <p:cNvSpPr txBox="1"/>
          <p:nvPr>
            <p:ph idx="3" type="subTitle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3" name="Google Shape;313;p107"/>
          <p:cNvSpPr txBox="1"/>
          <p:nvPr>
            <p:ph idx="4" type="subTitle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107"/>
          <p:cNvSpPr txBox="1"/>
          <p:nvPr>
            <p:ph idx="5" type="subTitle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5" name="Google Shape;315;p107"/>
          <p:cNvSpPr txBox="1"/>
          <p:nvPr>
            <p:ph idx="6" type="subTitle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" name="Google Shape;316;p107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7" name="Google Shape;317;p107"/>
          <p:cNvSpPr txBox="1"/>
          <p:nvPr>
            <p:ph idx="7" type="subTitle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8" name="Google Shape;318;p107"/>
          <p:cNvSpPr txBox="1"/>
          <p:nvPr>
            <p:ph idx="8" type="subTitle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1">
  <p:cSld name="CUSTOM_2_2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0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08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08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3" name="Google Shape;323;p108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108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5" name="Google Shape;325;p108"/>
          <p:cNvSpPr txBox="1"/>
          <p:nvPr>
            <p:ph idx="1" type="subTitle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6" name="Google Shape;326;p108"/>
          <p:cNvSpPr txBox="1"/>
          <p:nvPr>
            <p:ph idx="2" type="subTitle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7" name="Google Shape;327;p108"/>
          <p:cNvSpPr txBox="1"/>
          <p:nvPr>
            <p:ph idx="3" type="subTitle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8" name="Google Shape;328;p108"/>
          <p:cNvSpPr txBox="1"/>
          <p:nvPr>
            <p:ph idx="4" type="subTitle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9" name="Google Shape;329;p108"/>
          <p:cNvSpPr txBox="1"/>
          <p:nvPr>
            <p:ph idx="5" type="subTitle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" name="Google Shape;330;p108"/>
          <p:cNvSpPr txBox="1"/>
          <p:nvPr>
            <p:ph idx="6" type="subTitle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1" name="Google Shape;331;p108"/>
          <p:cNvSpPr txBox="1"/>
          <p:nvPr>
            <p:ph idx="7" type="subTitle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" name="Google Shape;332;p108"/>
          <p:cNvSpPr txBox="1"/>
          <p:nvPr>
            <p:ph idx="8" type="subTitle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3" name="Google Shape;333;p108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2">
  <p:cSld name="CUSTOM_2_2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0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109"/>
          <p:cNvSpPr txBox="1"/>
          <p:nvPr>
            <p:ph idx="1" type="subTitle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" name="Google Shape;337;p109"/>
          <p:cNvSpPr txBox="1"/>
          <p:nvPr>
            <p:ph idx="2" type="subTitle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109"/>
          <p:cNvSpPr txBox="1"/>
          <p:nvPr>
            <p:ph idx="3" type="subTitle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9" name="Google Shape;339;p109"/>
          <p:cNvSpPr txBox="1"/>
          <p:nvPr>
            <p:ph idx="4" type="subTitle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109"/>
          <p:cNvSpPr txBox="1"/>
          <p:nvPr>
            <p:ph idx="5" type="subTitle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1" name="Google Shape;341;p109"/>
          <p:cNvSpPr txBox="1"/>
          <p:nvPr>
            <p:ph idx="6" type="subTitle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" name="Google Shape;342;p109"/>
          <p:cNvSpPr txBox="1"/>
          <p:nvPr>
            <p:ph idx="7" type="subTitle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3" name="Google Shape;343;p109"/>
          <p:cNvSpPr txBox="1"/>
          <p:nvPr>
            <p:ph idx="8" type="subTitle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109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TITLE_ONLY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5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7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TITLE_ONLY_2_3">
    <p:bg>
      <p:bgPr>
        <a:solidFill>
          <a:schemeClr val="dk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110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8" name="Google Shape;348;p110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9" name="Google Shape;349;p110"/>
          <p:cNvSpPr txBox="1"/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6">
    <p:bg>
      <p:bgPr>
        <a:solidFill>
          <a:schemeClr val="dk1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11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1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9">
  <p:cSld name="CUSTOM_2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112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6" name="Google Shape;356;p112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57" name="Google Shape;357;p112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58" name="Google Shape;358;p112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59" name="Google Shape;359;p112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60" name="Google Shape;360;p112"/>
          <p:cNvSpPr txBox="1"/>
          <p:nvPr>
            <p:ph idx="1" type="subTitle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112"/>
          <p:cNvSpPr txBox="1"/>
          <p:nvPr>
            <p:ph idx="2" type="subTitle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" name="Google Shape;362;p112"/>
          <p:cNvSpPr txBox="1"/>
          <p:nvPr>
            <p:ph idx="3" type="subTitle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3" name="Google Shape;363;p112"/>
          <p:cNvSpPr txBox="1"/>
          <p:nvPr>
            <p:ph idx="4" type="subTitle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" name="Google Shape;364;p112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0">
  <p:cSld name="CUSTOM_2_1_1_1">
    <p:bg>
      <p:bgPr>
        <a:solidFill>
          <a:schemeClr val="dk1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113"/>
          <p:cNvSpPr txBox="1"/>
          <p:nvPr>
            <p:ph idx="1" type="subTitle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8" name="Google Shape;368;p113"/>
          <p:cNvSpPr txBox="1"/>
          <p:nvPr>
            <p:ph idx="2" type="subTitle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113"/>
          <p:cNvSpPr txBox="1"/>
          <p:nvPr>
            <p:ph idx="3" type="subTitle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113"/>
          <p:cNvSpPr txBox="1"/>
          <p:nvPr>
            <p:ph idx="4" type="subTitle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1" name="Google Shape;371;p113"/>
          <p:cNvSpPr txBox="1"/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dk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114"/>
          <p:cNvSpPr txBox="1"/>
          <p:nvPr>
            <p:ph type="title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75" name="Google Shape;375;p114"/>
          <p:cNvSpPr txBox="1"/>
          <p:nvPr>
            <p:ph idx="2" type="title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376" name="Google Shape;376;p114"/>
          <p:cNvSpPr txBox="1"/>
          <p:nvPr>
            <p:ph idx="1" type="subTitle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5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15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9" name="Google Shape;379;p1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_1">
    <p:bg>
      <p:bgPr>
        <a:solidFill>
          <a:schemeClr val="dk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16"/>
          <p:cNvSpPr txBox="1"/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2" name="Google Shape;382;p1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8">
  <p:cSld name="TITLE_ONLY_4_1">
    <p:bg>
      <p:bgPr>
        <a:solidFill>
          <a:schemeClr val="dk1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117"/>
          <p:cNvSpPr txBox="1"/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4_1">
    <p:bg>
      <p:bgPr>
        <a:solidFill>
          <a:schemeClr val="dk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18"/>
          <p:cNvSpPr txBox="1"/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8" name="Google Shape;388;p118"/>
          <p:cNvSpPr txBox="1"/>
          <p:nvPr>
            <p:ph idx="1" type="subTitle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9" name="Google Shape;389;p118"/>
          <p:cNvSpPr txBox="1"/>
          <p:nvPr>
            <p:ph idx="2" type="subTitle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0" name="Google Shape;390;p118"/>
          <p:cNvSpPr txBox="1"/>
          <p:nvPr>
            <p:ph idx="3" type="subTitle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1" name="Google Shape;391;p118"/>
          <p:cNvSpPr txBox="1"/>
          <p:nvPr>
            <p:ph idx="4" type="subTitle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2" name="Google Shape;392;p118"/>
          <p:cNvSpPr txBox="1"/>
          <p:nvPr>
            <p:ph idx="5" type="subTitle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3" name="Google Shape;393;p118"/>
          <p:cNvSpPr txBox="1"/>
          <p:nvPr>
            <p:ph idx="6" type="subTitle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118"/>
          <p:cNvSpPr txBox="1"/>
          <p:nvPr>
            <p:ph idx="7" type="subTitle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5" name="Google Shape;395;p118"/>
          <p:cNvSpPr txBox="1"/>
          <p:nvPr>
            <p:ph idx="8" type="subTitle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6" name="Google Shape;396;p118"/>
          <p:cNvSpPr txBox="1"/>
          <p:nvPr>
            <p:ph idx="9" type="subTitle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118"/>
          <p:cNvSpPr txBox="1"/>
          <p:nvPr>
            <p:ph idx="13" type="subTitle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118"/>
          <p:cNvSpPr txBox="1"/>
          <p:nvPr>
            <p:ph idx="14" type="subTitle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9" name="Google Shape;399;p118"/>
          <p:cNvSpPr txBox="1"/>
          <p:nvPr>
            <p:ph idx="15" type="subTitle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0" name="Google Shape;400;p1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">
    <p:bg>
      <p:bgPr>
        <a:solidFill>
          <a:schemeClr val="dk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19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71"/>
          <p:cNvSpPr txBox="1"/>
          <p:nvPr>
            <p:ph idx="1" type="subTitle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47" name="Google Shape;47;p71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2">
    <p:bg>
      <p:bgPr>
        <a:solidFill>
          <a:schemeClr val="lt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20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TITLE_ONLY_4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22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31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22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2" name="Google Shape;412;p122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3" name="Google Shape;413;p122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4" name="Google Shape;414;p122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_1_1_1">
    <p:bg>
      <p:bgPr>
        <a:solidFill>
          <a:schemeClr val="dk1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_2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24"/>
          <p:cNvSpPr txBox="1"/>
          <p:nvPr>
            <p:ph idx="1" type="subTitle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0" name="Google Shape;420;p124"/>
          <p:cNvSpPr txBox="1"/>
          <p:nvPr>
            <p:ph idx="2" type="subTitle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1" name="Google Shape;421;p124"/>
          <p:cNvSpPr txBox="1"/>
          <p:nvPr>
            <p:ph idx="3" type="subTitle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2" name="Google Shape;422;p124"/>
          <p:cNvSpPr txBox="1"/>
          <p:nvPr>
            <p:ph idx="4" type="subTitle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124"/>
          <p:cNvSpPr txBox="1"/>
          <p:nvPr>
            <p:ph idx="5" type="subTitle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4" name="Google Shape;424;p124"/>
          <p:cNvSpPr txBox="1"/>
          <p:nvPr>
            <p:ph idx="6" type="subTitle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124"/>
          <p:cNvSpPr txBox="1"/>
          <p:nvPr>
            <p:ph idx="7" type="subTitle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" name="Google Shape;426;p124"/>
          <p:cNvSpPr txBox="1"/>
          <p:nvPr>
            <p:ph idx="8" type="subTitle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9" name="Google Shape;429;p1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0" name="Google Shape;430;p1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3" name="Google Shape;433;p1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4" name="Google Shape;434;p1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1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6" name="Google Shape;436;p1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TITLE_2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2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9" name="Google Shape;439;p127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0" name="Google Shape;440;p1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1" name="Google Shape;441;p1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2" name="Google Shape;442;p1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4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6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" name="Google Shape;50;p76"/>
          <p:cNvSpPr txBox="1"/>
          <p:nvPr>
            <p:ph idx="1" type="subTitle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" name="Google Shape;51;p76"/>
          <p:cNvSpPr txBox="1"/>
          <p:nvPr>
            <p:ph idx="2" type="subTitle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2" name="Google Shape;52;p76"/>
          <p:cNvSpPr txBox="1"/>
          <p:nvPr>
            <p:ph idx="3" type="subTitle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" name="Google Shape;53;p76"/>
          <p:cNvSpPr txBox="1"/>
          <p:nvPr>
            <p:ph idx="4" type="subTitle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76"/>
          <p:cNvSpPr txBox="1"/>
          <p:nvPr>
            <p:ph idx="5" type="subTitle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76"/>
          <p:cNvSpPr txBox="1"/>
          <p:nvPr>
            <p:ph idx="6" type="subTitle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6" name="Google Shape;56;p76"/>
          <p:cNvSpPr txBox="1"/>
          <p:nvPr>
            <p:ph idx="7" type="subTitle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76"/>
          <p:cNvSpPr txBox="1"/>
          <p:nvPr>
            <p:ph idx="8" type="subTitle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8" name="Google Shape;58;p76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" name="Google Shape;59;p76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0" name="Google Shape;60;p76"/>
          <p:cNvSpPr txBox="1"/>
          <p:nvPr>
            <p:ph idx="14" type="subTitle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" name="Google Shape;61;p76"/>
          <p:cNvSpPr txBox="1"/>
          <p:nvPr>
            <p:ph idx="15" type="subTitle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2" name="Google Shape;62;p7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ONLY_3_2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" name="Google Shape;65;p7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66" name="Google Shape;66;p7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7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7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9" name="Google Shape;69;p7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0" name="Google Shape;70;p7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7"/>
          <p:cNvSpPr txBox="1"/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77"/>
          <p:cNvSpPr txBox="1"/>
          <p:nvPr>
            <p:ph idx="1" type="subTitle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77"/>
          <p:cNvSpPr txBox="1"/>
          <p:nvPr>
            <p:ph idx="2" type="subTitle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74" name="Google Shape;74;p77"/>
          <p:cNvSpPr txBox="1"/>
          <p:nvPr>
            <p:ph idx="3" type="subTitle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77"/>
          <p:cNvSpPr txBox="1"/>
          <p:nvPr>
            <p:ph idx="4" type="subTitle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76" name="Google Shape;76;p77"/>
          <p:cNvSpPr txBox="1"/>
          <p:nvPr>
            <p:ph idx="5" type="subTitle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77"/>
          <p:cNvSpPr txBox="1"/>
          <p:nvPr>
            <p:ph idx="6" type="subTitle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ONLY_3_1_1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8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78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78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78"/>
          <p:cNvSpPr txBox="1"/>
          <p:nvPr>
            <p:ph idx="1" type="subTitle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78"/>
          <p:cNvSpPr txBox="1"/>
          <p:nvPr>
            <p:ph idx="2" type="subTitle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84" name="Google Shape;84;p78"/>
          <p:cNvSpPr txBox="1"/>
          <p:nvPr>
            <p:ph idx="3" type="subTitle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78"/>
          <p:cNvSpPr txBox="1"/>
          <p:nvPr>
            <p:ph idx="4" type="subTitle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86" name="Google Shape;86;p78"/>
          <p:cNvSpPr txBox="1"/>
          <p:nvPr>
            <p:ph idx="5" type="subTitle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78"/>
          <p:cNvSpPr txBox="1"/>
          <p:nvPr>
            <p:ph idx="6" type="subTitle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79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79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79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3" name="Google Shape;93;p79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94" name="Google Shape;94;p79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58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0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b="1" i="0" sz="43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0"/>
          <p:cNvSpPr txBox="1"/>
          <p:nvPr>
            <p:ph idx="1" type="body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b="0" i="0" sz="18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 b="0" i="0" sz="1400" u="none" cap="none" strike="noStrik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</p:sldLayoutIdLst>
  <p:transition spd="slow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Relationship Id="rId5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Relationship Id="rId4" Type="http://schemas.openxmlformats.org/officeDocument/2006/relationships/image" Target="../media/image25.png"/><Relationship Id="rId5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6.jpg"/><Relationship Id="rId4" Type="http://schemas.openxmlformats.org/officeDocument/2006/relationships/image" Target="../media/image23.png"/><Relationship Id="rId5" Type="http://schemas.openxmlformats.org/officeDocument/2006/relationships/image" Target="../media/image4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youtube.com/watch?v=gm9u3Canpig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7.png"/><Relationship Id="rId6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youtube.com/watch?v=gm9u3Canpig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31.png"/><Relationship Id="rId6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"/>
          <p:cNvSpPr txBox="1"/>
          <p:nvPr>
            <p:ph type="ctrTitle"/>
          </p:nvPr>
        </p:nvSpPr>
        <p:spPr>
          <a:xfrm>
            <a:off x="1764879" y="977588"/>
            <a:ext cx="6678111" cy="1464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lang="en" sz="2000">
                <a:solidFill>
                  <a:srgbClr val="0D0D0D"/>
                </a:solidFill>
              </a:rPr>
              <a:t>IN1031 — SISTEMAS DE INFORMAÇÃO / GESTÃO DE PROCESSOS DE NEGÓCIO</a:t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lang="en" sz="2000"/>
              <a:t>implantação de painéis de monitoramento de arboviroses </a:t>
            </a:r>
            <a:br>
              <a:rPr b="0" lang="en" sz="2000"/>
            </a:br>
            <a:r>
              <a:rPr b="0" lang="en" sz="2000"/>
              <a:t>para o Centro de Inteligência em Saúde de Pernambuco-CISPE</a:t>
            </a:r>
            <a:endParaRPr b="0" sz="2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sz="2000">
              <a:solidFill>
                <a:srgbClr val="0D0D0D"/>
              </a:solidFill>
            </a:endParaRPr>
          </a:p>
        </p:txBody>
      </p:sp>
      <p:pic>
        <p:nvPicPr>
          <p:cNvPr descr="Nenhuma descrição de foto disponível." id="448" name="Google Shape;448;p2"/>
          <p:cNvPicPr preferRelativeResize="0"/>
          <p:nvPr/>
        </p:nvPicPr>
        <p:blipFill rotWithShape="1">
          <a:blip r:embed="rId3">
            <a:alphaModFix/>
          </a:blip>
          <a:srcRect b="12494" l="19218" r="23787" t="14002"/>
          <a:stretch/>
        </p:blipFill>
        <p:spPr>
          <a:xfrm>
            <a:off x="187750" y="126900"/>
            <a:ext cx="1428125" cy="23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2"/>
          <p:cNvSpPr txBox="1"/>
          <p:nvPr/>
        </p:nvSpPr>
        <p:spPr>
          <a:xfrm>
            <a:off x="7037525" y="2752300"/>
            <a:ext cx="3000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TIME 1: 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Germano Pires 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Getúlio Valdemir 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Katharine Galdino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Monik Duarte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Ytalo Paulo  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450" name="Google Shape;45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4179" y="245950"/>
            <a:ext cx="1017622" cy="420138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"/>
          <p:cNvSpPr txBox="1"/>
          <p:nvPr/>
        </p:nvSpPr>
        <p:spPr>
          <a:xfrm>
            <a:off x="5951760" y="2078404"/>
            <a:ext cx="3303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D0D0D"/>
                </a:solidFill>
                <a:latin typeface="Bebas Neue"/>
                <a:ea typeface="Bebas Neue"/>
                <a:cs typeface="Bebas Neue"/>
                <a:sym typeface="Bebas Neue"/>
              </a:rPr>
              <a:t>Professora: Jéssyka Vilela</a:t>
            </a:r>
            <a:endParaRPr b="0" i="0" sz="2000" u="none" cap="none" strike="noStrike">
              <a:solidFill>
                <a:srgbClr val="0D0D0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52" name="Google Shape;452;p2"/>
          <p:cNvSpPr txBox="1"/>
          <p:nvPr/>
        </p:nvSpPr>
        <p:spPr>
          <a:xfrm>
            <a:off x="521854" y="3119925"/>
            <a:ext cx="89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JUNHO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2024</a:t>
            </a:r>
            <a:endParaRPr b="0" i="0" sz="20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dd6bc13892_0_3"/>
          <p:cNvSpPr txBox="1"/>
          <p:nvPr>
            <p:ph type="title"/>
          </p:nvPr>
        </p:nvSpPr>
        <p:spPr>
          <a:xfrm>
            <a:off x="216802" y="150429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problemas </a:t>
            </a:r>
            <a:endParaRPr/>
          </a:p>
        </p:txBody>
      </p:sp>
      <p:pic>
        <p:nvPicPr>
          <p:cNvPr id="538" name="Google Shape;538;g2dd6bc13892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79229"/>
            <a:ext cx="882015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dd6bc13892_0_9"/>
          <p:cNvSpPr txBox="1"/>
          <p:nvPr>
            <p:ph type="title"/>
          </p:nvPr>
        </p:nvSpPr>
        <p:spPr>
          <a:xfrm>
            <a:off x="216798" y="150425"/>
            <a:ext cx="43371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Propostas de solução</a:t>
            </a:r>
            <a:endParaRPr/>
          </a:p>
        </p:txBody>
      </p:sp>
      <p:graphicFrame>
        <p:nvGraphicFramePr>
          <p:cNvPr id="544" name="Google Shape;544;g2dd6bc13892_0_9"/>
          <p:cNvGraphicFramePr/>
          <p:nvPr/>
        </p:nvGraphicFramePr>
        <p:xfrm>
          <a:off x="4553900" y="1548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{29661CBB-7D6F-4121-B143-FB84B577AE0B}</a:tableStyleId>
              </a:tblPr>
              <a:tblGrid>
                <a:gridCol w="4138950"/>
              </a:tblGrid>
              <a:tr h="827475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Bebas Neue"/>
                        <a:buChar char="●"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Treinamento sobre a LGPD; Criar políticas internas de proteção e segurança de dados;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93375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Bebas Neue"/>
                        <a:buChar char="●"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Automação de processos para reduzir a dependência de intervenção humana, tempo  e minimizar erros;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Bebas Neue"/>
                        <a:buChar char="●"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CAPACITAÇÃO E CONSCIENTIZAÇÃO DOS ATORES RESPONSÁVEIS PELA COLETA DE DADOS;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874025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Bebas Neue"/>
                        <a:buChar char="●"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Comunicar antecipadamente no sistema  por meio de alertas para possíveis atrasos.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28575" marL="28575" anchor="b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545" name="Google Shape;545;g2dd6bc13892_0_9"/>
          <p:cNvPicPr preferRelativeResize="0"/>
          <p:nvPr/>
        </p:nvPicPr>
        <p:blipFill rotWithShape="1">
          <a:blip r:embed="rId3">
            <a:alphaModFix/>
          </a:blip>
          <a:srcRect b="0" l="2257" r="0" t="2056"/>
          <a:stretch/>
        </p:blipFill>
        <p:spPr>
          <a:xfrm>
            <a:off x="340025" y="1135388"/>
            <a:ext cx="4180674" cy="24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g2e5f899ea3f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2090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g2e5f899ea3f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875" y="2243023"/>
            <a:ext cx="8734244" cy="25956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2" name="Google Shape;552;g2e5f899ea3f_0_11"/>
          <p:cNvCxnSpPr/>
          <p:nvPr/>
        </p:nvCxnSpPr>
        <p:spPr>
          <a:xfrm>
            <a:off x="125850" y="2243025"/>
            <a:ext cx="8892300" cy="0"/>
          </a:xfrm>
          <a:prstGeom prst="straightConnector1">
            <a:avLst/>
          </a:prstGeom>
          <a:noFill/>
          <a:ln cap="flat" cmpd="sng" w="28575">
            <a:solidFill>
              <a:srgbClr val="0D0D0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53" name="Google Shape;553;g2e5f899ea3f_0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52388"/>
            <a:ext cx="9143999" cy="2140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8" name="Google Shape;558;g2e5f899ea3f_0_60"/>
          <p:cNvCxnSpPr/>
          <p:nvPr/>
        </p:nvCxnSpPr>
        <p:spPr>
          <a:xfrm>
            <a:off x="176525" y="2903025"/>
            <a:ext cx="8892300" cy="0"/>
          </a:xfrm>
          <a:prstGeom prst="straightConnector1">
            <a:avLst/>
          </a:prstGeom>
          <a:noFill/>
          <a:ln cap="flat" cmpd="sng" w="28575">
            <a:solidFill>
              <a:srgbClr val="0D0D0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59" name="Google Shape;559;g2e5f899ea3f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27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g2e5f899ea3f_0_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350" y="2946625"/>
            <a:ext cx="6803109" cy="212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g2e5f899ea3f_0_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52400" y="152401"/>
            <a:ext cx="9144001" cy="270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e6db19d52b_0_0"/>
          <p:cNvSpPr txBox="1"/>
          <p:nvPr>
            <p:ph idx="1" type="subTitle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1800"/>
              <a:t>IMPACTOS NO PROCESSO</a:t>
            </a:r>
            <a:endParaRPr b="1"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>
                <a:solidFill>
                  <a:srgbClr val="0D0D0D"/>
                </a:solidFill>
              </a:rPr>
              <a:t>Automação:</a:t>
            </a:r>
            <a:r>
              <a:rPr b="1" lang="en" sz="1800"/>
              <a:t> </a:t>
            </a:r>
            <a:r>
              <a:rPr lang="en" sz="1800"/>
              <a:t>Preenchimento e verificação da ficha utilizando o próprio sistema SINAN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>
                <a:solidFill>
                  <a:srgbClr val="0D0D0D"/>
                </a:solidFill>
              </a:rPr>
              <a:t>Privacidade:</a:t>
            </a:r>
            <a:r>
              <a:rPr b="1" lang="en" sz="1800"/>
              <a:t> </a:t>
            </a:r>
            <a:r>
              <a:rPr lang="en" sz="1800"/>
              <a:t>Menos contato dos dados do paciente com agentes que não precisam das informações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>
                <a:solidFill>
                  <a:srgbClr val="000000"/>
                </a:solidFill>
              </a:rPr>
              <a:t>Verificação</a:t>
            </a:r>
            <a:r>
              <a:rPr lang="en" sz="1800">
                <a:solidFill>
                  <a:srgbClr val="000000"/>
                </a:solidFill>
              </a:rPr>
              <a:t>: </a:t>
            </a:r>
            <a:r>
              <a:rPr lang="en" sz="1800"/>
              <a:t>Dados só poderão ser enviados pelo paciente num formato </a:t>
            </a:r>
            <a:r>
              <a:rPr lang="en" sz="1800"/>
              <a:t>específico</a:t>
            </a:r>
            <a:r>
              <a:rPr lang="en" sz="1800"/>
              <a:t>, evitando dados errados e incompletos 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>
                <a:solidFill>
                  <a:srgbClr val="0D0D0D"/>
                </a:solidFill>
              </a:rPr>
              <a:t>Redundância</a:t>
            </a:r>
            <a:r>
              <a:rPr lang="en" sz="1800">
                <a:solidFill>
                  <a:srgbClr val="0D0D0D"/>
                </a:solidFill>
              </a:rPr>
              <a:t>:</a:t>
            </a:r>
            <a:r>
              <a:rPr lang="en" sz="1800"/>
              <a:t> Foi eliminado a etapa de transferência de dados para as regionais de saúde, no novo processo será diretamente entre secretaria municipal para estadual, economizando no mínimo 1 dia. 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>
                <a:solidFill>
                  <a:srgbClr val="0D0D0D"/>
                </a:solidFill>
              </a:rPr>
              <a:t>Notificação</a:t>
            </a:r>
            <a:r>
              <a:rPr lang="en" sz="1800">
                <a:solidFill>
                  <a:srgbClr val="0D0D0D"/>
                </a:solidFill>
              </a:rPr>
              <a:t>:</a:t>
            </a:r>
            <a:r>
              <a:rPr lang="en" sz="1800"/>
              <a:t> Agora todas as solicitações ou pedidos de alteração possuem notificações recorrentes e represália caso não seja atendida em prazo </a:t>
            </a:r>
            <a:endParaRPr sz="1800"/>
          </a:p>
        </p:txBody>
      </p:sp>
      <p:sp>
        <p:nvSpPr>
          <p:cNvPr id="567" name="Google Shape;567;g2e6db19d52b_0_0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BPMN </a:t>
            </a:r>
            <a:r>
              <a:rPr lang="en"/>
              <a:t>TO-BE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e6db19d52b_0_5"/>
          <p:cNvSpPr txBox="1"/>
          <p:nvPr>
            <p:ph idx="1" type="subTitle"/>
          </p:nvPr>
        </p:nvSpPr>
        <p:spPr>
          <a:xfrm>
            <a:off x="505550" y="1121312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TELA INICIAL</a:t>
            </a:r>
            <a:endParaRPr/>
          </a:p>
        </p:txBody>
      </p:sp>
      <p:sp>
        <p:nvSpPr>
          <p:cNvPr id="573" name="Google Shape;573;g2e6db19d52b_0_5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Protótipo do sistema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2e6db19d52b_0_5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575" name="Google Shape;575;g2e6db19d52b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900" y="1473700"/>
            <a:ext cx="3995375" cy="314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11fd4a369c_0_3"/>
          <p:cNvSpPr txBox="1"/>
          <p:nvPr>
            <p:ph idx="1" type="subTitle"/>
          </p:nvPr>
        </p:nvSpPr>
        <p:spPr>
          <a:xfrm>
            <a:off x="802738" y="1094837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TELA FIN</a:t>
            </a:r>
            <a:endParaRPr/>
          </a:p>
        </p:txBody>
      </p:sp>
      <p:sp>
        <p:nvSpPr>
          <p:cNvPr id="581" name="Google Shape;581;g211fd4a369c_0_3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Protótipo do sistema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g211fd4a369c_0_3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583" name="Google Shape;583;g211fd4a369c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450" y="1327525"/>
            <a:ext cx="501967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11fd4a369c_0_11"/>
          <p:cNvSpPr txBox="1"/>
          <p:nvPr>
            <p:ph idx="1" type="subTitle"/>
          </p:nvPr>
        </p:nvSpPr>
        <p:spPr>
          <a:xfrm>
            <a:off x="705663" y="1412462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TELA PRAZOS</a:t>
            </a:r>
            <a:endParaRPr/>
          </a:p>
        </p:txBody>
      </p:sp>
      <p:sp>
        <p:nvSpPr>
          <p:cNvPr id="589" name="Google Shape;589;g211fd4a369c_0_11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Protótipo do sistema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g211fd4a369c_0_11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591" name="Google Shape;591;g211fd4a369c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363" y="1728900"/>
            <a:ext cx="547687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11fd4a369c_0_19"/>
          <p:cNvSpPr txBox="1"/>
          <p:nvPr>
            <p:ph idx="1" type="subTitle"/>
          </p:nvPr>
        </p:nvSpPr>
        <p:spPr>
          <a:xfrm>
            <a:off x="705663" y="1412462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TELA CORREÇÕES SOLICITADAS</a:t>
            </a:r>
            <a:endParaRPr/>
          </a:p>
        </p:txBody>
      </p:sp>
      <p:sp>
        <p:nvSpPr>
          <p:cNvPr id="597" name="Google Shape;597;g211fd4a369c_0_19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Protótipo do sistema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211fd4a369c_0_19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</p:txBody>
      </p:sp>
      <p:pic>
        <p:nvPicPr>
          <p:cNvPr id="599" name="Google Shape;599;g211fd4a369c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300" y="1830675"/>
            <a:ext cx="4219575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e6db19d52b_0_11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Estrátegia de implantação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g2e6db19d52b_0_11"/>
          <p:cNvGrpSpPr/>
          <p:nvPr/>
        </p:nvGrpSpPr>
        <p:grpSpPr>
          <a:xfrm>
            <a:off x="4603238" y="2746350"/>
            <a:ext cx="3836113" cy="1393525"/>
            <a:chOff x="4597738" y="2856225"/>
            <a:chExt cx="3836113" cy="1393525"/>
          </a:xfrm>
        </p:grpSpPr>
        <p:sp>
          <p:nvSpPr>
            <p:cNvPr id="606" name="Google Shape;606;g2e6db19d52b_0_11"/>
            <p:cNvSpPr/>
            <p:nvPr/>
          </p:nvSpPr>
          <p:spPr>
            <a:xfrm>
              <a:off x="4597738" y="2856225"/>
              <a:ext cx="1146000" cy="1146000"/>
            </a:xfrm>
            <a:custGeom>
              <a:rect b="b" l="l" r="r" t="t"/>
              <a:pathLst>
                <a:path extrusionOk="0" h="45840" w="45840">
                  <a:moveTo>
                    <a:pt x="17431" y="1"/>
                  </a:moveTo>
                  <a:cubicBezTo>
                    <a:pt x="16920" y="9407"/>
                    <a:pt x="9395" y="16932"/>
                    <a:pt x="1" y="17444"/>
                  </a:cubicBezTo>
                  <a:lnTo>
                    <a:pt x="1" y="45840"/>
                  </a:lnTo>
                  <a:cubicBezTo>
                    <a:pt x="12514" y="45578"/>
                    <a:pt x="23825" y="40399"/>
                    <a:pt x="32076" y="32160"/>
                  </a:cubicBezTo>
                  <a:cubicBezTo>
                    <a:pt x="31409" y="30755"/>
                    <a:pt x="31028" y="29183"/>
                    <a:pt x="31028" y="27528"/>
                  </a:cubicBezTo>
                  <a:cubicBezTo>
                    <a:pt x="31028" y="21599"/>
                    <a:pt x="35839" y="16789"/>
                    <a:pt x="41768" y="16789"/>
                  </a:cubicBezTo>
                  <a:cubicBezTo>
                    <a:pt x="41958" y="16789"/>
                    <a:pt x="42149" y="16801"/>
                    <a:pt x="42339" y="16801"/>
                  </a:cubicBezTo>
                  <a:cubicBezTo>
                    <a:pt x="44471" y="11609"/>
                    <a:pt x="45709" y="5942"/>
                    <a:pt x="45840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</a:t>
              </a:r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607" name="Google Shape;607;g2e6db19d52b_0_11"/>
            <p:cNvSpPr/>
            <p:nvPr/>
          </p:nvSpPr>
          <p:spPr>
            <a:xfrm>
              <a:off x="5425538" y="3328025"/>
              <a:ext cx="432800" cy="432800"/>
            </a:xfrm>
            <a:custGeom>
              <a:rect b="b" l="l" r="r" t="t"/>
              <a:pathLst>
                <a:path extrusionOk="0" h="17312" w="17312">
                  <a:moveTo>
                    <a:pt x="8656" y="0"/>
                  </a:moveTo>
                  <a:cubicBezTo>
                    <a:pt x="3870" y="0"/>
                    <a:pt x="0" y="3870"/>
                    <a:pt x="0" y="8656"/>
                  </a:cubicBezTo>
                  <a:cubicBezTo>
                    <a:pt x="0" y="13442"/>
                    <a:pt x="3870" y="17312"/>
                    <a:pt x="8656" y="17312"/>
                  </a:cubicBezTo>
                  <a:cubicBezTo>
                    <a:pt x="13442" y="17312"/>
                    <a:pt x="17312" y="13442"/>
                    <a:pt x="17312" y="8656"/>
                  </a:cubicBezTo>
                  <a:cubicBezTo>
                    <a:pt x="17312" y="3870"/>
                    <a:pt x="13442" y="0"/>
                    <a:pt x="865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g2e6db19d52b_0_11"/>
            <p:cNvSpPr/>
            <p:nvPr/>
          </p:nvSpPr>
          <p:spPr>
            <a:xfrm>
              <a:off x="5967250" y="3021550"/>
              <a:ext cx="2466600" cy="1228200"/>
            </a:xfrm>
            <a:prstGeom prst="roundRect">
              <a:avLst>
                <a:gd fmla="val 765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9" name="Google Shape;609;g2e6db19d52b_0_11"/>
            <p:cNvGrpSpPr/>
            <p:nvPr/>
          </p:nvGrpSpPr>
          <p:grpSpPr>
            <a:xfrm>
              <a:off x="5953450" y="3003525"/>
              <a:ext cx="2189400" cy="1188049"/>
              <a:chOff x="5932925" y="2927325"/>
              <a:chExt cx="2189400" cy="1188049"/>
            </a:xfrm>
          </p:grpSpPr>
          <p:sp>
            <p:nvSpPr>
              <p:cNvPr id="610" name="Google Shape;610;g2e6db19d52b_0_11"/>
              <p:cNvSpPr txBox="1"/>
              <p:nvPr/>
            </p:nvSpPr>
            <p:spPr>
              <a:xfrm>
                <a:off x="5932925" y="2927325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>
                    <a:solidFill>
                      <a:srgbClr val="43434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Ameaças</a:t>
                </a:r>
                <a:endParaRPr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611" name="Google Shape;611;g2e6db19d52b_0_11"/>
              <p:cNvSpPr txBox="1"/>
              <p:nvPr/>
            </p:nvSpPr>
            <p:spPr>
              <a:xfrm>
                <a:off x="6237725" y="3350374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Burocracia e volume de dados.</a:t>
                </a:r>
                <a:endParaRPr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2" name="Google Shape;612;g2e6db19d52b_0_11"/>
          <p:cNvGrpSpPr/>
          <p:nvPr/>
        </p:nvGrpSpPr>
        <p:grpSpPr>
          <a:xfrm>
            <a:off x="4603238" y="1283350"/>
            <a:ext cx="3836113" cy="1411825"/>
            <a:chOff x="4597738" y="1393225"/>
            <a:chExt cx="3836113" cy="1411825"/>
          </a:xfrm>
        </p:grpSpPr>
        <p:sp>
          <p:nvSpPr>
            <p:cNvPr id="613" name="Google Shape;613;g2e6db19d52b_0_11"/>
            <p:cNvSpPr/>
            <p:nvPr/>
          </p:nvSpPr>
          <p:spPr>
            <a:xfrm>
              <a:off x="4597738" y="1658775"/>
              <a:ext cx="1146000" cy="1146275"/>
            </a:xfrm>
            <a:custGeom>
              <a:rect b="b" l="l" r="r" t="t"/>
              <a:pathLst>
                <a:path extrusionOk="0" h="45851" w="45840">
                  <a:moveTo>
                    <a:pt x="1" y="0"/>
                  </a:moveTo>
                  <a:lnTo>
                    <a:pt x="1" y="28408"/>
                  </a:lnTo>
                  <a:cubicBezTo>
                    <a:pt x="9395" y="28920"/>
                    <a:pt x="16920" y="36445"/>
                    <a:pt x="17431" y="45851"/>
                  </a:cubicBezTo>
                  <a:lnTo>
                    <a:pt x="45840" y="45851"/>
                  </a:lnTo>
                  <a:cubicBezTo>
                    <a:pt x="45709" y="39910"/>
                    <a:pt x="44471" y="34242"/>
                    <a:pt x="42339" y="29039"/>
                  </a:cubicBezTo>
                  <a:cubicBezTo>
                    <a:pt x="42149" y="29051"/>
                    <a:pt x="41958" y="29063"/>
                    <a:pt x="41768" y="29063"/>
                  </a:cubicBezTo>
                  <a:cubicBezTo>
                    <a:pt x="35839" y="29063"/>
                    <a:pt x="31028" y="24253"/>
                    <a:pt x="31028" y="18324"/>
                  </a:cubicBezTo>
                  <a:cubicBezTo>
                    <a:pt x="31028" y="16669"/>
                    <a:pt x="31409" y="15097"/>
                    <a:pt x="32076" y="13692"/>
                  </a:cubicBezTo>
                  <a:cubicBezTo>
                    <a:pt x="23825" y="5453"/>
                    <a:pt x="12514" y="274"/>
                    <a:pt x="1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</a:t>
              </a:r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614" name="Google Shape;614;g2e6db19d52b_0_11"/>
            <p:cNvSpPr/>
            <p:nvPr/>
          </p:nvSpPr>
          <p:spPr>
            <a:xfrm>
              <a:off x="5425538" y="1900475"/>
              <a:ext cx="432800" cy="432800"/>
            </a:xfrm>
            <a:custGeom>
              <a:rect b="b" l="l" r="r" t="t"/>
              <a:pathLst>
                <a:path extrusionOk="0" h="17312" w="17312">
                  <a:moveTo>
                    <a:pt x="8656" y="0"/>
                  </a:moveTo>
                  <a:cubicBezTo>
                    <a:pt x="3870" y="0"/>
                    <a:pt x="0" y="3870"/>
                    <a:pt x="0" y="8656"/>
                  </a:cubicBezTo>
                  <a:cubicBezTo>
                    <a:pt x="0" y="13442"/>
                    <a:pt x="3870" y="17312"/>
                    <a:pt x="8656" y="17312"/>
                  </a:cubicBezTo>
                  <a:cubicBezTo>
                    <a:pt x="13442" y="17312"/>
                    <a:pt x="17312" y="13442"/>
                    <a:pt x="17312" y="8656"/>
                  </a:cubicBezTo>
                  <a:cubicBezTo>
                    <a:pt x="17312" y="3870"/>
                    <a:pt x="13442" y="0"/>
                    <a:pt x="8656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g2e6db19d52b_0_11"/>
            <p:cNvSpPr/>
            <p:nvPr/>
          </p:nvSpPr>
          <p:spPr>
            <a:xfrm>
              <a:off x="5967250" y="1411250"/>
              <a:ext cx="2466600" cy="1228200"/>
            </a:xfrm>
            <a:prstGeom prst="roundRect">
              <a:avLst>
                <a:gd fmla="val 765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6" name="Google Shape;616;g2e6db19d52b_0_11"/>
            <p:cNvGrpSpPr/>
            <p:nvPr/>
          </p:nvGrpSpPr>
          <p:grpSpPr>
            <a:xfrm>
              <a:off x="5953450" y="1393225"/>
              <a:ext cx="2189400" cy="1188049"/>
              <a:chOff x="5932925" y="1317013"/>
              <a:chExt cx="2189400" cy="1188049"/>
            </a:xfrm>
          </p:grpSpPr>
          <p:sp>
            <p:nvSpPr>
              <p:cNvPr id="617" name="Google Shape;617;g2e6db19d52b_0_11"/>
              <p:cNvSpPr txBox="1"/>
              <p:nvPr/>
            </p:nvSpPr>
            <p:spPr>
              <a:xfrm>
                <a:off x="5932925" y="1317013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>
                    <a:solidFill>
                      <a:srgbClr val="43434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Fraquezas</a:t>
                </a:r>
                <a:endParaRPr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618" name="Google Shape;618;g2e6db19d52b_0_11"/>
              <p:cNvSpPr txBox="1"/>
              <p:nvPr/>
            </p:nvSpPr>
            <p:spPr>
              <a:xfrm>
                <a:off x="6237725" y="1740062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Grau de flexibilidade da organização.</a:t>
                </a:r>
                <a:endParaRPr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9" name="Google Shape;619;g2e6db19d52b_0_11"/>
          <p:cNvGrpSpPr/>
          <p:nvPr/>
        </p:nvGrpSpPr>
        <p:grpSpPr>
          <a:xfrm>
            <a:off x="704638" y="2746350"/>
            <a:ext cx="3847125" cy="1393525"/>
            <a:chOff x="699138" y="2856225"/>
            <a:chExt cx="3847125" cy="1393525"/>
          </a:xfrm>
        </p:grpSpPr>
        <p:sp>
          <p:nvSpPr>
            <p:cNvPr id="620" name="Google Shape;620;g2e6db19d52b_0_11"/>
            <p:cNvSpPr/>
            <p:nvPr/>
          </p:nvSpPr>
          <p:spPr>
            <a:xfrm>
              <a:off x="3400263" y="2856225"/>
              <a:ext cx="1146000" cy="1146000"/>
            </a:xfrm>
            <a:custGeom>
              <a:rect b="b" l="l" r="r" t="t"/>
              <a:pathLst>
                <a:path extrusionOk="0" h="45840" w="45840">
                  <a:moveTo>
                    <a:pt x="1" y="1"/>
                  </a:moveTo>
                  <a:cubicBezTo>
                    <a:pt x="132" y="5942"/>
                    <a:pt x="1358" y="11609"/>
                    <a:pt x="3501" y="16801"/>
                  </a:cubicBezTo>
                  <a:cubicBezTo>
                    <a:pt x="3692" y="16801"/>
                    <a:pt x="3882" y="16789"/>
                    <a:pt x="4073" y="16789"/>
                  </a:cubicBezTo>
                  <a:cubicBezTo>
                    <a:pt x="10002" y="16789"/>
                    <a:pt x="14800" y="21599"/>
                    <a:pt x="14800" y="27528"/>
                  </a:cubicBezTo>
                  <a:cubicBezTo>
                    <a:pt x="14800" y="29183"/>
                    <a:pt x="14431" y="30755"/>
                    <a:pt x="13753" y="32160"/>
                  </a:cubicBezTo>
                  <a:cubicBezTo>
                    <a:pt x="22016" y="40399"/>
                    <a:pt x="33326" y="45578"/>
                    <a:pt x="45840" y="45840"/>
                  </a:cubicBezTo>
                  <a:lnTo>
                    <a:pt x="45840" y="17444"/>
                  </a:lnTo>
                  <a:cubicBezTo>
                    <a:pt x="36446" y="16932"/>
                    <a:pt x="28909" y="9407"/>
                    <a:pt x="28397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18287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</a:t>
              </a:r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621" name="Google Shape;621;g2e6db19d52b_0_11"/>
            <p:cNvSpPr/>
            <p:nvPr/>
          </p:nvSpPr>
          <p:spPr>
            <a:xfrm>
              <a:off x="3285663" y="3328025"/>
              <a:ext cx="432825" cy="432800"/>
            </a:xfrm>
            <a:custGeom>
              <a:rect b="b" l="l" r="r" t="t"/>
              <a:pathLst>
                <a:path extrusionOk="0" h="17312" w="17313">
                  <a:moveTo>
                    <a:pt x="8657" y="0"/>
                  </a:moveTo>
                  <a:cubicBezTo>
                    <a:pt x="3871" y="0"/>
                    <a:pt x="1" y="3870"/>
                    <a:pt x="1" y="8656"/>
                  </a:cubicBezTo>
                  <a:cubicBezTo>
                    <a:pt x="1" y="13442"/>
                    <a:pt x="3871" y="17312"/>
                    <a:pt x="8657" y="17312"/>
                  </a:cubicBezTo>
                  <a:cubicBezTo>
                    <a:pt x="13431" y="17312"/>
                    <a:pt x="17313" y="13442"/>
                    <a:pt x="17313" y="8656"/>
                  </a:cubicBezTo>
                  <a:cubicBezTo>
                    <a:pt x="17313" y="3870"/>
                    <a:pt x="13431" y="0"/>
                    <a:pt x="8657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" name="Google Shape;622;g2e6db19d52b_0_11"/>
            <p:cNvGrpSpPr/>
            <p:nvPr/>
          </p:nvGrpSpPr>
          <p:grpSpPr>
            <a:xfrm>
              <a:off x="699138" y="3003525"/>
              <a:ext cx="2466638" cy="1246225"/>
              <a:chOff x="699138" y="2927325"/>
              <a:chExt cx="2466638" cy="1246225"/>
            </a:xfrm>
          </p:grpSpPr>
          <p:sp>
            <p:nvSpPr>
              <p:cNvPr id="623" name="Google Shape;623;g2e6db19d52b_0_11"/>
              <p:cNvSpPr/>
              <p:nvPr/>
            </p:nvSpPr>
            <p:spPr>
              <a:xfrm>
                <a:off x="699138" y="2945350"/>
                <a:ext cx="2466600" cy="1228200"/>
              </a:xfrm>
              <a:prstGeom prst="roundRect">
                <a:avLst>
                  <a:gd fmla="val 765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24" name="Google Shape;624;g2e6db19d52b_0_11"/>
              <p:cNvGrpSpPr/>
              <p:nvPr/>
            </p:nvGrpSpPr>
            <p:grpSpPr>
              <a:xfrm>
                <a:off x="710275" y="2927325"/>
                <a:ext cx="2455500" cy="1188050"/>
                <a:chOff x="710275" y="2927325"/>
                <a:chExt cx="2455500" cy="1188050"/>
              </a:xfrm>
            </p:grpSpPr>
            <p:sp>
              <p:nvSpPr>
                <p:cNvPr id="625" name="Google Shape;625;g2e6db19d52b_0_11"/>
                <p:cNvSpPr txBox="1"/>
                <p:nvPr/>
              </p:nvSpPr>
              <p:spPr>
                <a:xfrm>
                  <a:off x="1250325" y="2927325"/>
                  <a:ext cx="1884600" cy="42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700">
                      <a:solidFill>
                        <a:srgbClr val="434343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  <a:sym typeface="Fira Sans Extra Condensed Medium"/>
                    </a:rPr>
                    <a:t>Oportunidades</a:t>
                  </a:r>
                  <a:endParaRPr sz="1700">
                    <a:solidFill>
                      <a:srgbClr val="43434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  <p:sp>
              <p:nvSpPr>
                <p:cNvPr id="626" name="Google Shape;626;g2e6db19d52b_0_11"/>
                <p:cNvSpPr txBox="1"/>
                <p:nvPr/>
              </p:nvSpPr>
              <p:spPr>
                <a:xfrm>
                  <a:off x="710275" y="3350375"/>
                  <a:ext cx="2455500" cy="765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-292100" lvl="0" marL="45720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434343"/>
                    </a:buClr>
                    <a:buSzPts val="1000"/>
                    <a:buFont typeface="Roboto"/>
                    <a:buChar char="●"/>
                  </a:pPr>
                  <a:r>
                    <a:rPr lang="en" sz="1000">
                      <a:solidFill>
                        <a:srgbClr val="43434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A padronização e automação dos dados relacionados às arboviroses.</a:t>
                  </a:r>
                  <a:endParaRPr sz="10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-292100" lvl="0" marL="45720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434343"/>
                    </a:buClr>
                    <a:buSzPts val="1000"/>
                    <a:buFont typeface="Roboto"/>
                    <a:buChar char="●"/>
                  </a:pPr>
                  <a:r>
                    <a:rPr lang="en" sz="1000">
                      <a:solidFill>
                        <a:srgbClr val="43434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Capacitação e treinamento dos profissionais.</a:t>
                  </a:r>
                  <a:endParaRPr sz="10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</p:grpSp>
      <p:grpSp>
        <p:nvGrpSpPr>
          <p:cNvPr id="627" name="Google Shape;627;g2e6db19d52b_0_11"/>
          <p:cNvGrpSpPr/>
          <p:nvPr/>
        </p:nvGrpSpPr>
        <p:grpSpPr>
          <a:xfrm>
            <a:off x="704638" y="1283350"/>
            <a:ext cx="3847125" cy="1411825"/>
            <a:chOff x="699138" y="1393225"/>
            <a:chExt cx="3847125" cy="1411825"/>
          </a:xfrm>
        </p:grpSpPr>
        <p:sp>
          <p:nvSpPr>
            <p:cNvPr id="628" name="Google Shape;628;g2e6db19d52b_0_11"/>
            <p:cNvSpPr/>
            <p:nvPr/>
          </p:nvSpPr>
          <p:spPr>
            <a:xfrm>
              <a:off x="3400263" y="1658775"/>
              <a:ext cx="1146000" cy="1146275"/>
            </a:xfrm>
            <a:custGeom>
              <a:rect b="b" l="l" r="r" t="t"/>
              <a:pathLst>
                <a:path extrusionOk="0" h="45851" w="45840">
                  <a:moveTo>
                    <a:pt x="45840" y="0"/>
                  </a:moveTo>
                  <a:cubicBezTo>
                    <a:pt x="33315" y="274"/>
                    <a:pt x="22016" y="5453"/>
                    <a:pt x="13753" y="13692"/>
                  </a:cubicBezTo>
                  <a:cubicBezTo>
                    <a:pt x="14431" y="15097"/>
                    <a:pt x="14800" y="16669"/>
                    <a:pt x="14800" y="18324"/>
                  </a:cubicBezTo>
                  <a:cubicBezTo>
                    <a:pt x="14800" y="24253"/>
                    <a:pt x="10002" y="29063"/>
                    <a:pt x="4073" y="29063"/>
                  </a:cubicBezTo>
                  <a:cubicBezTo>
                    <a:pt x="3882" y="29063"/>
                    <a:pt x="3692" y="29051"/>
                    <a:pt x="3501" y="29039"/>
                  </a:cubicBezTo>
                  <a:cubicBezTo>
                    <a:pt x="1358" y="34242"/>
                    <a:pt x="132" y="39910"/>
                    <a:pt x="1" y="45851"/>
                  </a:cubicBezTo>
                  <a:lnTo>
                    <a:pt x="28397" y="45851"/>
                  </a:lnTo>
                  <a:cubicBezTo>
                    <a:pt x="28909" y="36445"/>
                    <a:pt x="36446" y="28920"/>
                    <a:pt x="45840" y="28408"/>
                  </a:cubicBezTo>
                  <a:lnTo>
                    <a:pt x="45840" y="0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18287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</a:t>
              </a:r>
              <a:endParaRPr sz="3000">
                <a:solidFill>
                  <a:srgbClr val="FFFFFF"/>
                </a:solidFill>
              </a:endParaRPr>
            </a:p>
          </p:txBody>
        </p:sp>
        <p:sp>
          <p:nvSpPr>
            <p:cNvPr id="629" name="Google Shape;629;g2e6db19d52b_0_11"/>
            <p:cNvSpPr/>
            <p:nvPr/>
          </p:nvSpPr>
          <p:spPr>
            <a:xfrm>
              <a:off x="3285663" y="1900475"/>
              <a:ext cx="432825" cy="432800"/>
            </a:xfrm>
            <a:custGeom>
              <a:rect b="b" l="l" r="r" t="t"/>
              <a:pathLst>
                <a:path extrusionOk="0" h="17312" w="17313">
                  <a:moveTo>
                    <a:pt x="8657" y="0"/>
                  </a:moveTo>
                  <a:cubicBezTo>
                    <a:pt x="3871" y="0"/>
                    <a:pt x="1" y="3870"/>
                    <a:pt x="1" y="8656"/>
                  </a:cubicBezTo>
                  <a:cubicBezTo>
                    <a:pt x="1" y="13442"/>
                    <a:pt x="3871" y="17312"/>
                    <a:pt x="8657" y="17312"/>
                  </a:cubicBezTo>
                  <a:cubicBezTo>
                    <a:pt x="13431" y="17312"/>
                    <a:pt x="17313" y="13442"/>
                    <a:pt x="17313" y="8656"/>
                  </a:cubicBezTo>
                  <a:cubicBezTo>
                    <a:pt x="17313" y="3870"/>
                    <a:pt x="13431" y="0"/>
                    <a:pt x="8657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0" name="Google Shape;630;g2e6db19d52b_0_11"/>
            <p:cNvGrpSpPr/>
            <p:nvPr/>
          </p:nvGrpSpPr>
          <p:grpSpPr>
            <a:xfrm>
              <a:off x="699138" y="1393225"/>
              <a:ext cx="2477738" cy="1246225"/>
              <a:chOff x="699138" y="1317025"/>
              <a:chExt cx="2477738" cy="1246225"/>
            </a:xfrm>
          </p:grpSpPr>
          <p:sp>
            <p:nvSpPr>
              <p:cNvPr id="631" name="Google Shape;631;g2e6db19d52b_0_11"/>
              <p:cNvSpPr/>
              <p:nvPr/>
            </p:nvSpPr>
            <p:spPr>
              <a:xfrm>
                <a:off x="699138" y="1335050"/>
                <a:ext cx="2466600" cy="1228200"/>
              </a:xfrm>
              <a:prstGeom prst="roundRect">
                <a:avLst>
                  <a:gd fmla="val 7657" name="adj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2" name="Google Shape;632;g2e6db19d52b_0_11"/>
              <p:cNvGrpSpPr/>
              <p:nvPr/>
            </p:nvGrpSpPr>
            <p:grpSpPr>
              <a:xfrm>
                <a:off x="710275" y="1317025"/>
                <a:ext cx="2466600" cy="1188050"/>
                <a:chOff x="710275" y="1317025"/>
                <a:chExt cx="2466600" cy="1188050"/>
              </a:xfrm>
            </p:grpSpPr>
            <p:sp>
              <p:nvSpPr>
                <p:cNvPr id="633" name="Google Shape;633;g2e6db19d52b_0_11"/>
                <p:cNvSpPr txBox="1"/>
                <p:nvPr/>
              </p:nvSpPr>
              <p:spPr>
                <a:xfrm>
                  <a:off x="710275" y="1740075"/>
                  <a:ext cx="2466600" cy="765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-292100" lvl="0" marL="457200" rtl="0" algn="just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434343"/>
                    </a:buClr>
                    <a:buSzPts val="1000"/>
                    <a:buFont typeface="Roboto"/>
                    <a:buChar char="●"/>
                  </a:pPr>
                  <a:r>
                    <a:rPr lang="en" sz="1000">
                      <a:solidFill>
                        <a:srgbClr val="43434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Alto nível de maturidade do CISPE para enfrentar mudanças.</a:t>
                  </a:r>
                  <a:endParaRPr sz="10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  <a:p>
                  <a:pPr indent="-292100" lvl="0" marL="457200" rtl="0" algn="just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434343"/>
                    </a:buClr>
                    <a:buSzPts val="1000"/>
                    <a:buFont typeface="Roboto"/>
                    <a:buChar char="●"/>
                  </a:pPr>
                  <a:r>
                    <a:rPr lang="en" sz="1000">
                      <a:solidFill>
                        <a:srgbClr val="434343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Recursos tecnológicos adequados.</a:t>
                  </a:r>
                  <a:endParaRPr sz="10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634" name="Google Shape;634;g2e6db19d52b_0_11"/>
                <p:cNvSpPr txBox="1"/>
                <p:nvPr/>
              </p:nvSpPr>
              <p:spPr>
                <a:xfrm>
                  <a:off x="1250325" y="1317025"/>
                  <a:ext cx="1884600" cy="42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700">
                      <a:solidFill>
                        <a:srgbClr val="434343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  <a:sym typeface="Fira Sans Extra Condensed Medium"/>
                    </a:rPr>
                    <a:t>Forças</a:t>
                  </a:r>
                  <a:endParaRPr sz="1700">
                    <a:solidFill>
                      <a:srgbClr val="43434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</p:grpSp>
        </p:grpSp>
      </p:grpSp>
      <p:sp>
        <p:nvSpPr>
          <p:cNvPr id="635" name="Google Shape;635;g2e6db19d52b_0_11"/>
          <p:cNvSpPr/>
          <p:nvPr/>
        </p:nvSpPr>
        <p:spPr>
          <a:xfrm>
            <a:off x="5527763" y="1896250"/>
            <a:ext cx="239350" cy="221475"/>
          </a:xfrm>
          <a:custGeom>
            <a:rect b="b" l="l" r="r" t="t"/>
            <a:pathLst>
              <a:path extrusionOk="0" h="8859" w="9574">
                <a:moveTo>
                  <a:pt x="4418" y="1"/>
                </a:moveTo>
                <a:cubicBezTo>
                  <a:pt x="4203" y="1"/>
                  <a:pt x="4037" y="167"/>
                  <a:pt x="4037" y="370"/>
                </a:cubicBezTo>
                <a:lnTo>
                  <a:pt x="4037" y="882"/>
                </a:lnTo>
                <a:cubicBezTo>
                  <a:pt x="4037" y="1084"/>
                  <a:pt x="4203" y="1251"/>
                  <a:pt x="4418" y="1251"/>
                </a:cubicBezTo>
                <a:cubicBezTo>
                  <a:pt x="4620" y="1251"/>
                  <a:pt x="4787" y="1084"/>
                  <a:pt x="4787" y="882"/>
                </a:cubicBezTo>
                <a:lnTo>
                  <a:pt x="4787" y="370"/>
                </a:lnTo>
                <a:cubicBezTo>
                  <a:pt x="4787" y="167"/>
                  <a:pt x="4620" y="1"/>
                  <a:pt x="4418" y="1"/>
                </a:cubicBezTo>
                <a:close/>
                <a:moveTo>
                  <a:pt x="1572" y="1179"/>
                </a:moveTo>
                <a:cubicBezTo>
                  <a:pt x="1477" y="1179"/>
                  <a:pt x="1382" y="1215"/>
                  <a:pt x="1310" y="1287"/>
                </a:cubicBezTo>
                <a:cubicBezTo>
                  <a:pt x="1155" y="1429"/>
                  <a:pt x="1155" y="1668"/>
                  <a:pt x="1310" y="1810"/>
                </a:cubicBezTo>
                <a:lnTo>
                  <a:pt x="1667" y="2168"/>
                </a:lnTo>
                <a:cubicBezTo>
                  <a:pt x="1739" y="2239"/>
                  <a:pt x="1834" y="2287"/>
                  <a:pt x="1929" y="2287"/>
                </a:cubicBezTo>
                <a:cubicBezTo>
                  <a:pt x="2025" y="2287"/>
                  <a:pt x="2120" y="2239"/>
                  <a:pt x="2191" y="2168"/>
                </a:cubicBezTo>
                <a:cubicBezTo>
                  <a:pt x="2334" y="2025"/>
                  <a:pt x="2334" y="1787"/>
                  <a:pt x="2191" y="1644"/>
                </a:cubicBezTo>
                <a:lnTo>
                  <a:pt x="1834" y="1287"/>
                </a:lnTo>
                <a:cubicBezTo>
                  <a:pt x="1763" y="1215"/>
                  <a:pt x="1667" y="1179"/>
                  <a:pt x="1572" y="1179"/>
                </a:cubicBezTo>
                <a:close/>
                <a:moveTo>
                  <a:pt x="370" y="4037"/>
                </a:moveTo>
                <a:cubicBezTo>
                  <a:pt x="167" y="4037"/>
                  <a:pt x="1" y="4204"/>
                  <a:pt x="1" y="4406"/>
                </a:cubicBezTo>
                <a:cubicBezTo>
                  <a:pt x="1" y="4620"/>
                  <a:pt x="167" y="4787"/>
                  <a:pt x="370" y="4787"/>
                </a:cubicBezTo>
                <a:lnTo>
                  <a:pt x="882" y="4787"/>
                </a:lnTo>
                <a:cubicBezTo>
                  <a:pt x="1084" y="4787"/>
                  <a:pt x="1251" y="4620"/>
                  <a:pt x="1251" y="4406"/>
                </a:cubicBezTo>
                <a:cubicBezTo>
                  <a:pt x="1251" y="4204"/>
                  <a:pt x="1084" y="4037"/>
                  <a:pt x="882" y="4037"/>
                </a:cubicBezTo>
                <a:close/>
                <a:moveTo>
                  <a:pt x="5632" y="2858"/>
                </a:moveTo>
                <a:cubicBezTo>
                  <a:pt x="6085" y="3215"/>
                  <a:pt x="6370" y="3775"/>
                  <a:pt x="6370" y="4394"/>
                </a:cubicBezTo>
                <a:cubicBezTo>
                  <a:pt x="6370" y="5013"/>
                  <a:pt x="6085" y="5561"/>
                  <a:pt x="5632" y="5930"/>
                </a:cubicBezTo>
                <a:cubicBezTo>
                  <a:pt x="5192" y="5561"/>
                  <a:pt x="4894" y="5013"/>
                  <a:pt x="4894" y="4394"/>
                </a:cubicBezTo>
                <a:cubicBezTo>
                  <a:pt x="4894" y="3775"/>
                  <a:pt x="5192" y="3215"/>
                  <a:pt x="5632" y="2858"/>
                </a:cubicBezTo>
                <a:close/>
                <a:moveTo>
                  <a:pt x="4418" y="2430"/>
                </a:moveTo>
                <a:cubicBezTo>
                  <a:pt x="4584" y="2430"/>
                  <a:pt x="4763" y="2453"/>
                  <a:pt x="4930" y="2501"/>
                </a:cubicBezTo>
                <a:cubicBezTo>
                  <a:pt x="4442" y="2989"/>
                  <a:pt x="4156" y="3656"/>
                  <a:pt x="4156" y="4394"/>
                </a:cubicBezTo>
                <a:cubicBezTo>
                  <a:pt x="4156" y="5132"/>
                  <a:pt x="4442" y="5799"/>
                  <a:pt x="4930" y="6287"/>
                </a:cubicBezTo>
                <a:cubicBezTo>
                  <a:pt x="4763" y="6335"/>
                  <a:pt x="4584" y="6359"/>
                  <a:pt x="4418" y="6359"/>
                </a:cubicBezTo>
                <a:cubicBezTo>
                  <a:pt x="3334" y="6359"/>
                  <a:pt x="2453" y="5478"/>
                  <a:pt x="2453" y="4394"/>
                </a:cubicBezTo>
                <a:cubicBezTo>
                  <a:pt x="2453" y="3311"/>
                  <a:pt x="3334" y="2430"/>
                  <a:pt x="4418" y="2430"/>
                </a:cubicBezTo>
                <a:close/>
                <a:moveTo>
                  <a:pt x="4418" y="1680"/>
                </a:moveTo>
                <a:cubicBezTo>
                  <a:pt x="2918" y="1680"/>
                  <a:pt x="1703" y="2894"/>
                  <a:pt x="1703" y="4394"/>
                </a:cubicBezTo>
                <a:cubicBezTo>
                  <a:pt x="1703" y="5882"/>
                  <a:pt x="2918" y="7109"/>
                  <a:pt x="4418" y="7109"/>
                </a:cubicBezTo>
                <a:cubicBezTo>
                  <a:pt x="4858" y="7109"/>
                  <a:pt x="5263" y="7002"/>
                  <a:pt x="5632" y="6811"/>
                </a:cubicBezTo>
                <a:cubicBezTo>
                  <a:pt x="6001" y="7002"/>
                  <a:pt x="6418" y="7109"/>
                  <a:pt x="6859" y="7109"/>
                </a:cubicBezTo>
                <a:cubicBezTo>
                  <a:pt x="7192" y="7109"/>
                  <a:pt x="7513" y="7049"/>
                  <a:pt x="7811" y="6930"/>
                </a:cubicBezTo>
                <a:cubicBezTo>
                  <a:pt x="8013" y="6859"/>
                  <a:pt x="8109" y="6644"/>
                  <a:pt x="8037" y="6454"/>
                </a:cubicBezTo>
                <a:cubicBezTo>
                  <a:pt x="7982" y="6297"/>
                  <a:pt x="7833" y="6204"/>
                  <a:pt x="7680" y="6204"/>
                </a:cubicBezTo>
                <a:cubicBezTo>
                  <a:pt x="7636" y="6204"/>
                  <a:pt x="7592" y="6212"/>
                  <a:pt x="7549" y="6228"/>
                </a:cubicBezTo>
                <a:cubicBezTo>
                  <a:pt x="7335" y="6311"/>
                  <a:pt x="7097" y="6359"/>
                  <a:pt x="6859" y="6359"/>
                </a:cubicBezTo>
                <a:cubicBezTo>
                  <a:pt x="6680" y="6359"/>
                  <a:pt x="6513" y="6335"/>
                  <a:pt x="6347" y="6287"/>
                </a:cubicBezTo>
                <a:cubicBezTo>
                  <a:pt x="6823" y="5799"/>
                  <a:pt x="7120" y="5132"/>
                  <a:pt x="7120" y="4394"/>
                </a:cubicBezTo>
                <a:cubicBezTo>
                  <a:pt x="7120" y="3656"/>
                  <a:pt x="6823" y="2989"/>
                  <a:pt x="6347" y="2501"/>
                </a:cubicBezTo>
                <a:cubicBezTo>
                  <a:pt x="6513" y="2453"/>
                  <a:pt x="6680" y="2430"/>
                  <a:pt x="6859" y="2430"/>
                </a:cubicBezTo>
                <a:cubicBezTo>
                  <a:pt x="7942" y="2430"/>
                  <a:pt x="8823" y="3311"/>
                  <a:pt x="8823" y="4394"/>
                </a:cubicBezTo>
                <a:cubicBezTo>
                  <a:pt x="8823" y="4656"/>
                  <a:pt x="8775" y="4918"/>
                  <a:pt x="8668" y="5156"/>
                </a:cubicBezTo>
                <a:cubicBezTo>
                  <a:pt x="8585" y="5347"/>
                  <a:pt x="8680" y="5573"/>
                  <a:pt x="8859" y="5656"/>
                </a:cubicBezTo>
                <a:cubicBezTo>
                  <a:pt x="8904" y="5673"/>
                  <a:pt x="8952" y="5682"/>
                  <a:pt x="8999" y="5682"/>
                </a:cubicBezTo>
                <a:cubicBezTo>
                  <a:pt x="9149" y="5682"/>
                  <a:pt x="9295" y="5599"/>
                  <a:pt x="9359" y="5454"/>
                </a:cubicBezTo>
                <a:cubicBezTo>
                  <a:pt x="9502" y="5120"/>
                  <a:pt x="9573" y="4763"/>
                  <a:pt x="9573" y="4394"/>
                </a:cubicBezTo>
                <a:cubicBezTo>
                  <a:pt x="9573" y="2894"/>
                  <a:pt x="8359" y="1680"/>
                  <a:pt x="6859" y="1680"/>
                </a:cubicBezTo>
                <a:cubicBezTo>
                  <a:pt x="6418" y="1680"/>
                  <a:pt x="6001" y="1787"/>
                  <a:pt x="5632" y="1977"/>
                </a:cubicBezTo>
                <a:cubicBezTo>
                  <a:pt x="5263" y="1787"/>
                  <a:pt x="4858" y="1680"/>
                  <a:pt x="4418" y="1680"/>
                </a:cubicBezTo>
                <a:close/>
                <a:moveTo>
                  <a:pt x="1929" y="6502"/>
                </a:moveTo>
                <a:cubicBezTo>
                  <a:pt x="1834" y="6502"/>
                  <a:pt x="1739" y="6537"/>
                  <a:pt x="1667" y="6609"/>
                </a:cubicBezTo>
                <a:lnTo>
                  <a:pt x="1310" y="6966"/>
                </a:lnTo>
                <a:cubicBezTo>
                  <a:pt x="1155" y="7121"/>
                  <a:pt x="1155" y="7347"/>
                  <a:pt x="1310" y="7502"/>
                </a:cubicBezTo>
                <a:cubicBezTo>
                  <a:pt x="1382" y="7573"/>
                  <a:pt x="1477" y="7609"/>
                  <a:pt x="1572" y="7609"/>
                </a:cubicBezTo>
                <a:cubicBezTo>
                  <a:pt x="1667" y="7609"/>
                  <a:pt x="1763" y="7573"/>
                  <a:pt x="1834" y="7502"/>
                </a:cubicBezTo>
                <a:lnTo>
                  <a:pt x="2191" y="7144"/>
                </a:lnTo>
                <a:cubicBezTo>
                  <a:pt x="2334" y="7002"/>
                  <a:pt x="2334" y="6763"/>
                  <a:pt x="2191" y="6609"/>
                </a:cubicBezTo>
                <a:cubicBezTo>
                  <a:pt x="2120" y="6537"/>
                  <a:pt x="2025" y="6502"/>
                  <a:pt x="1929" y="6502"/>
                </a:cubicBezTo>
                <a:close/>
                <a:moveTo>
                  <a:pt x="4418" y="7609"/>
                </a:moveTo>
                <a:cubicBezTo>
                  <a:pt x="4203" y="7609"/>
                  <a:pt x="4037" y="7775"/>
                  <a:pt x="4037" y="7978"/>
                </a:cubicBezTo>
                <a:lnTo>
                  <a:pt x="4037" y="8490"/>
                </a:lnTo>
                <a:cubicBezTo>
                  <a:pt x="4037" y="8692"/>
                  <a:pt x="4203" y="8859"/>
                  <a:pt x="4418" y="8859"/>
                </a:cubicBezTo>
                <a:cubicBezTo>
                  <a:pt x="4620" y="8859"/>
                  <a:pt x="4787" y="8692"/>
                  <a:pt x="4787" y="8490"/>
                </a:cubicBezTo>
                <a:lnTo>
                  <a:pt x="4787" y="7978"/>
                </a:lnTo>
                <a:cubicBezTo>
                  <a:pt x="4787" y="7775"/>
                  <a:pt x="4620" y="7609"/>
                  <a:pt x="4418" y="76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g2e6db19d52b_0_11"/>
          <p:cNvGrpSpPr/>
          <p:nvPr/>
        </p:nvGrpSpPr>
        <p:grpSpPr>
          <a:xfrm>
            <a:off x="3424238" y="3352975"/>
            <a:ext cx="166700" cy="165525"/>
            <a:chOff x="3418738" y="3462850"/>
            <a:chExt cx="166700" cy="165525"/>
          </a:xfrm>
        </p:grpSpPr>
        <p:sp>
          <p:nvSpPr>
            <p:cNvPr id="637" name="Google Shape;637;g2e6db19d52b_0_11"/>
            <p:cNvSpPr/>
            <p:nvPr/>
          </p:nvSpPr>
          <p:spPr>
            <a:xfrm>
              <a:off x="3418738" y="3462850"/>
              <a:ext cx="166700" cy="94400"/>
            </a:xfrm>
            <a:custGeom>
              <a:rect b="b" l="l" r="r" t="t"/>
              <a:pathLst>
                <a:path extrusionOk="0" h="3776" w="6668">
                  <a:moveTo>
                    <a:pt x="4310" y="394"/>
                  </a:moveTo>
                  <a:lnTo>
                    <a:pt x="4310" y="1180"/>
                  </a:lnTo>
                  <a:lnTo>
                    <a:pt x="2358" y="1180"/>
                  </a:lnTo>
                  <a:lnTo>
                    <a:pt x="2358" y="394"/>
                  </a:lnTo>
                  <a:close/>
                  <a:moveTo>
                    <a:pt x="2155" y="1"/>
                  </a:moveTo>
                  <a:cubicBezTo>
                    <a:pt x="2048" y="1"/>
                    <a:pt x="1965" y="84"/>
                    <a:pt x="1965" y="203"/>
                  </a:cubicBezTo>
                  <a:lnTo>
                    <a:pt x="1965" y="1180"/>
                  </a:lnTo>
                  <a:lnTo>
                    <a:pt x="1179" y="1180"/>
                  </a:lnTo>
                  <a:lnTo>
                    <a:pt x="1179" y="787"/>
                  </a:lnTo>
                  <a:cubicBezTo>
                    <a:pt x="1179" y="679"/>
                    <a:pt x="1095" y="584"/>
                    <a:pt x="988" y="584"/>
                  </a:cubicBezTo>
                  <a:cubicBezTo>
                    <a:pt x="881" y="584"/>
                    <a:pt x="786" y="679"/>
                    <a:pt x="786" y="787"/>
                  </a:cubicBezTo>
                  <a:lnTo>
                    <a:pt x="786" y="1180"/>
                  </a:lnTo>
                  <a:lnTo>
                    <a:pt x="191" y="1180"/>
                  </a:lnTo>
                  <a:cubicBezTo>
                    <a:pt x="83" y="1180"/>
                    <a:pt x="0" y="1263"/>
                    <a:pt x="0" y="1370"/>
                  </a:cubicBezTo>
                  <a:lnTo>
                    <a:pt x="0" y="2680"/>
                  </a:lnTo>
                  <a:lnTo>
                    <a:pt x="3334" y="3775"/>
                  </a:lnTo>
                  <a:lnTo>
                    <a:pt x="6668" y="2680"/>
                  </a:lnTo>
                  <a:lnTo>
                    <a:pt x="6668" y="1370"/>
                  </a:lnTo>
                  <a:cubicBezTo>
                    <a:pt x="6668" y="1263"/>
                    <a:pt x="6584" y="1180"/>
                    <a:pt x="6465" y="1180"/>
                  </a:cubicBezTo>
                  <a:lnTo>
                    <a:pt x="5870" y="1180"/>
                  </a:lnTo>
                  <a:lnTo>
                    <a:pt x="5870" y="787"/>
                  </a:lnTo>
                  <a:cubicBezTo>
                    <a:pt x="5870" y="679"/>
                    <a:pt x="5787" y="584"/>
                    <a:pt x="5679" y="584"/>
                  </a:cubicBezTo>
                  <a:cubicBezTo>
                    <a:pt x="5572" y="584"/>
                    <a:pt x="5477" y="679"/>
                    <a:pt x="5477" y="787"/>
                  </a:cubicBezTo>
                  <a:lnTo>
                    <a:pt x="5477" y="1180"/>
                  </a:lnTo>
                  <a:lnTo>
                    <a:pt x="4703" y="1180"/>
                  </a:lnTo>
                  <a:lnTo>
                    <a:pt x="4703" y="203"/>
                  </a:lnTo>
                  <a:cubicBezTo>
                    <a:pt x="4703" y="84"/>
                    <a:pt x="4608" y="1"/>
                    <a:pt x="4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g2e6db19d52b_0_11"/>
            <p:cNvSpPr/>
            <p:nvPr/>
          </p:nvSpPr>
          <p:spPr>
            <a:xfrm>
              <a:off x="3418738" y="3538750"/>
              <a:ext cx="166700" cy="89625"/>
            </a:xfrm>
            <a:custGeom>
              <a:rect b="b" l="l" r="r" t="t"/>
              <a:pathLst>
                <a:path extrusionOk="0" h="3585" w="6668">
                  <a:moveTo>
                    <a:pt x="0" y="1"/>
                  </a:moveTo>
                  <a:lnTo>
                    <a:pt x="0" y="3394"/>
                  </a:lnTo>
                  <a:cubicBezTo>
                    <a:pt x="0" y="3501"/>
                    <a:pt x="83" y="3585"/>
                    <a:pt x="191" y="3585"/>
                  </a:cubicBezTo>
                  <a:lnTo>
                    <a:pt x="6465" y="3585"/>
                  </a:lnTo>
                  <a:cubicBezTo>
                    <a:pt x="6584" y="3585"/>
                    <a:pt x="6668" y="3501"/>
                    <a:pt x="6668" y="3394"/>
                  </a:cubicBezTo>
                  <a:lnTo>
                    <a:pt x="6668" y="1"/>
                  </a:lnTo>
                  <a:lnTo>
                    <a:pt x="3298" y="10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g2e6db19d52b_0_11"/>
          <p:cNvGrpSpPr/>
          <p:nvPr/>
        </p:nvGrpSpPr>
        <p:grpSpPr>
          <a:xfrm>
            <a:off x="3371538" y="1962025"/>
            <a:ext cx="271775" cy="89925"/>
            <a:chOff x="3366038" y="2071900"/>
            <a:chExt cx="271775" cy="89925"/>
          </a:xfrm>
        </p:grpSpPr>
        <p:sp>
          <p:nvSpPr>
            <p:cNvPr id="640" name="Google Shape;640;g2e6db19d52b_0_11"/>
            <p:cNvSpPr/>
            <p:nvPr/>
          </p:nvSpPr>
          <p:spPr>
            <a:xfrm>
              <a:off x="3366038" y="2109125"/>
              <a:ext cx="271775" cy="15500"/>
            </a:xfrm>
            <a:custGeom>
              <a:rect b="b" l="l" r="r" t="t"/>
              <a:pathLst>
                <a:path extrusionOk="0" h="620" w="10871">
                  <a:moveTo>
                    <a:pt x="1" y="0"/>
                  </a:moveTo>
                  <a:lnTo>
                    <a:pt x="1" y="619"/>
                  </a:lnTo>
                  <a:lnTo>
                    <a:pt x="10871" y="619"/>
                  </a:lnTo>
                  <a:lnTo>
                    <a:pt x="10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g2e6db19d52b_0_11"/>
            <p:cNvSpPr/>
            <p:nvPr/>
          </p:nvSpPr>
          <p:spPr>
            <a:xfrm>
              <a:off x="3382413" y="2071900"/>
              <a:ext cx="32175" cy="89925"/>
            </a:xfrm>
            <a:custGeom>
              <a:rect b="b" l="l" r="r" t="t"/>
              <a:pathLst>
                <a:path extrusionOk="0" h="3597" w="1287">
                  <a:moveTo>
                    <a:pt x="1" y="1"/>
                  </a:moveTo>
                  <a:lnTo>
                    <a:pt x="1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g2e6db19d52b_0_11"/>
            <p:cNvSpPr/>
            <p:nvPr/>
          </p:nvSpPr>
          <p:spPr>
            <a:xfrm>
              <a:off x="3589588" y="2071900"/>
              <a:ext cx="32175" cy="89925"/>
            </a:xfrm>
            <a:custGeom>
              <a:rect b="b" l="l" r="r" t="t"/>
              <a:pathLst>
                <a:path extrusionOk="0" h="3597" w="1287">
                  <a:moveTo>
                    <a:pt x="0" y="1"/>
                  </a:moveTo>
                  <a:lnTo>
                    <a:pt x="0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g2e6db19d52b_0_11"/>
            <p:cNvSpPr/>
            <p:nvPr/>
          </p:nvSpPr>
          <p:spPr>
            <a:xfrm>
              <a:off x="3376163" y="2090950"/>
              <a:ext cx="20550" cy="51825"/>
            </a:xfrm>
            <a:custGeom>
              <a:rect b="b" l="l" r="r" t="t"/>
              <a:pathLst>
                <a:path extrusionOk="0" h="2073" w="822">
                  <a:moveTo>
                    <a:pt x="0" y="1"/>
                  </a:moveTo>
                  <a:lnTo>
                    <a:pt x="0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g2e6db19d52b_0_11"/>
            <p:cNvSpPr/>
            <p:nvPr/>
          </p:nvSpPr>
          <p:spPr>
            <a:xfrm>
              <a:off x="3607138" y="2090950"/>
              <a:ext cx="20575" cy="51825"/>
            </a:xfrm>
            <a:custGeom>
              <a:rect b="b" l="l" r="r" t="t"/>
              <a:pathLst>
                <a:path extrusionOk="0" h="2073" w="823">
                  <a:moveTo>
                    <a:pt x="1" y="1"/>
                  </a:moveTo>
                  <a:lnTo>
                    <a:pt x="1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" name="Google Shape;645;g2e6db19d52b_0_11"/>
          <p:cNvGrpSpPr/>
          <p:nvPr/>
        </p:nvGrpSpPr>
        <p:grpSpPr>
          <a:xfrm>
            <a:off x="5555438" y="3299700"/>
            <a:ext cx="163150" cy="233975"/>
            <a:chOff x="5549938" y="3409575"/>
            <a:chExt cx="163150" cy="233975"/>
          </a:xfrm>
        </p:grpSpPr>
        <p:sp>
          <p:nvSpPr>
            <p:cNvPr id="646" name="Google Shape;646;g2e6db19d52b_0_11"/>
            <p:cNvSpPr/>
            <p:nvPr/>
          </p:nvSpPr>
          <p:spPr>
            <a:xfrm>
              <a:off x="5549938" y="3480725"/>
              <a:ext cx="163150" cy="162825"/>
            </a:xfrm>
            <a:custGeom>
              <a:rect b="b" l="l" r="r" t="t"/>
              <a:pathLst>
                <a:path extrusionOk="0" h="6513" w="6526">
                  <a:moveTo>
                    <a:pt x="3263" y="0"/>
                  </a:moveTo>
                  <a:cubicBezTo>
                    <a:pt x="1465" y="0"/>
                    <a:pt x="1" y="1453"/>
                    <a:pt x="1" y="3251"/>
                  </a:cubicBezTo>
                  <a:cubicBezTo>
                    <a:pt x="1" y="5048"/>
                    <a:pt x="1465" y="6513"/>
                    <a:pt x="3263" y="6513"/>
                  </a:cubicBezTo>
                  <a:cubicBezTo>
                    <a:pt x="5061" y="6513"/>
                    <a:pt x="6525" y="5048"/>
                    <a:pt x="6525" y="3251"/>
                  </a:cubicBezTo>
                  <a:cubicBezTo>
                    <a:pt x="6525" y="1453"/>
                    <a:pt x="5061" y="0"/>
                    <a:pt x="3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g2e6db19d52b_0_11"/>
            <p:cNvSpPr/>
            <p:nvPr/>
          </p:nvSpPr>
          <p:spPr>
            <a:xfrm>
              <a:off x="5603513" y="3460475"/>
              <a:ext cx="56000" cy="39625"/>
            </a:xfrm>
            <a:custGeom>
              <a:rect b="b" l="l" r="r" t="t"/>
              <a:pathLst>
                <a:path extrusionOk="0" h="1585" w="2240">
                  <a:moveTo>
                    <a:pt x="251" y="1"/>
                  </a:moveTo>
                  <a:cubicBezTo>
                    <a:pt x="108" y="1"/>
                    <a:pt x="1" y="120"/>
                    <a:pt x="1" y="251"/>
                  </a:cubicBezTo>
                  <a:lnTo>
                    <a:pt x="1" y="1584"/>
                  </a:lnTo>
                  <a:lnTo>
                    <a:pt x="2239" y="1584"/>
                  </a:lnTo>
                  <a:lnTo>
                    <a:pt x="2239" y="251"/>
                  </a:lnTo>
                  <a:cubicBezTo>
                    <a:pt x="2239" y="120"/>
                    <a:pt x="2132" y="1"/>
                    <a:pt x="1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g2e6db19d52b_0_11"/>
            <p:cNvSpPr/>
            <p:nvPr/>
          </p:nvSpPr>
          <p:spPr>
            <a:xfrm>
              <a:off x="5626738" y="3409575"/>
              <a:ext cx="74150" cy="42600"/>
            </a:xfrm>
            <a:custGeom>
              <a:rect b="b" l="l" r="r" t="t"/>
              <a:pathLst>
                <a:path extrusionOk="0" h="1704" w="2966">
                  <a:moveTo>
                    <a:pt x="703" y="1"/>
                  </a:moveTo>
                  <a:cubicBezTo>
                    <a:pt x="310" y="1"/>
                    <a:pt x="1" y="310"/>
                    <a:pt x="1" y="703"/>
                  </a:cubicBezTo>
                  <a:lnTo>
                    <a:pt x="1" y="1703"/>
                  </a:lnTo>
                  <a:lnTo>
                    <a:pt x="394" y="1703"/>
                  </a:lnTo>
                  <a:lnTo>
                    <a:pt x="394" y="703"/>
                  </a:lnTo>
                  <a:cubicBezTo>
                    <a:pt x="394" y="536"/>
                    <a:pt x="536" y="393"/>
                    <a:pt x="703" y="393"/>
                  </a:cubicBezTo>
                  <a:lnTo>
                    <a:pt x="1120" y="393"/>
                  </a:lnTo>
                  <a:cubicBezTo>
                    <a:pt x="1298" y="393"/>
                    <a:pt x="1441" y="536"/>
                    <a:pt x="1441" y="703"/>
                  </a:cubicBezTo>
                  <a:cubicBezTo>
                    <a:pt x="1441" y="1096"/>
                    <a:pt x="1763" y="1417"/>
                    <a:pt x="2144" y="1417"/>
                  </a:cubicBezTo>
                  <a:lnTo>
                    <a:pt x="2775" y="1417"/>
                  </a:lnTo>
                  <a:cubicBezTo>
                    <a:pt x="2882" y="1417"/>
                    <a:pt x="2965" y="1334"/>
                    <a:pt x="2965" y="1215"/>
                  </a:cubicBezTo>
                  <a:cubicBezTo>
                    <a:pt x="2965" y="1108"/>
                    <a:pt x="2882" y="1025"/>
                    <a:pt x="2775" y="1025"/>
                  </a:cubicBezTo>
                  <a:lnTo>
                    <a:pt x="2144" y="1025"/>
                  </a:lnTo>
                  <a:cubicBezTo>
                    <a:pt x="1977" y="1025"/>
                    <a:pt x="1834" y="882"/>
                    <a:pt x="1834" y="703"/>
                  </a:cubicBezTo>
                  <a:cubicBezTo>
                    <a:pt x="1834" y="310"/>
                    <a:pt x="1513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g2e6db19d52b_0_11"/>
          <p:cNvSpPr txBox="1"/>
          <p:nvPr>
            <p:ph idx="1" type="subTitle"/>
          </p:nvPr>
        </p:nvSpPr>
        <p:spPr>
          <a:xfrm>
            <a:off x="2100250" y="4248625"/>
            <a:ext cx="4754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Estrátegia recomendada: </a:t>
            </a:r>
            <a:r>
              <a:rPr lang="en" sz="1400">
                <a:solidFill>
                  <a:srgbClr val="0D0D0D"/>
                </a:solidFill>
              </a:rPr>
              <a:t>Gradual</a:t>
            </a:r>
            <a:endParaRPr sz="14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"/>
          <p:cNvSpPr txBox="1"/>
          <p:nvPr>
            <p:ph idx="3" type="subTitle"/>
          </p:nvPr>
        </p:nvSpPr>
        <p:spPr>
          <a:xfrm>
            <a:off x="6181700" y="3552141"/>
            <a:ext cx="1920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200"/>
              <a:t>Realidade</a:t>
            </a:r>
            <a:endParaRPr b="1" sz="3200">
              <a:solidFill>
                <a:schemeClr val="lt1"/>
              </a:solidFill>
            </a:endParaRPr>
          </a:p>
        </p:txBody>
      </p:sp>
      <p:sp>
        <p:nvSpPr>
          <p:cNvPr id="458" name="Google Shape;458;p3"/>
          <p:cNvSpPr txBox="1"/>
          <p:nvPr>
            <p:ph idx="1" type="subTitle"/>
          </p:nvPr>
        </p:nvSpPr>
        <p:spPr>
          <a:xfrm>
            <a:off x="682283" y="3552141"/>
            <a:ext cx="2340072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600"/>
              <a:t>EXpectativa</a:t>
            </a:r>
            <a:r>
              <a:rPr lang="en" sz="3600"/>
              <a:t>s</a:t>
            </a:r>
            <a:endParaRPr b="1" sz="3600">
              <a:solidFill>
                <a:schemeClr val="lt1"/>
              </a:solidFill>
            </a:endParaRPr>
          </a:p>
        </p:txBody>
      </p:sp>
      <p:grpSp>
        <p:nvGrpSpPr>
          <p:cNvPr id="459" name="Google Shape;459;p3"/>
          <p:cNvGrpSpPr/>
          <p:nvPr/>
        </p:nvGrpSpPr>
        <p:grpSpPr>
          <a:xfrm rot="-5400000">
            <a:off x="3305979" y="-3103716"/>
            <a:ext cx="2527692" cy="8942401"/>
            <a:chOff x="4571486" y="101275"/>
            <a:chExt cx="4473000" cy="4935100"/>
          </a:xfrm>
        </p:grpSpPr>
        <p:cxnSp>
          <p:nvCxnSpPr>
            <p:cNvPr id="460" name="Google Shape;460;p3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61" name="Google Shape;461;p3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62" name="Google Shape;462;p3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463" name="Google Shape;4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769" y="715582"/>
            <a:ext cx="2788151" cy="2512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3"/>
          <p:cNvPicPr preferRelativeResize="0"/>
          <p:nvPr/>
        </p:nvPicPr>
        <p:blipFill rotWithShape="1">
          <a:blip r:embed="rId4">
            <a:alphaModFix/>
          </a:blip>
          <a:srcRect b="1301" l="0" r="0" t="2967"/>
          <a:stretch/>
        </p:blipFill>
        <p:spPr>
          <a:xfrm>
            <a:off x="5989625" y="1337401"/>
            <a:ext cx="3037312" cy="173316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3"/>
          <p:cNvSpPr/>
          <p:nvPr/>
        </p:nvSpPr>
        <p:spPr>
          <a:xfrm>
            <a:off x="3666126" y="1712100"/>
            <a:ext cx="1741500" cy="140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66" name="Google Shape;466;p3"/>
          <p:cNvSpPr txBox="1"/>
          <p:nvPr>
            <p:ph idx="1" type="subTitle"/>
          </p:nvPr>
        </p:nvSpPr>
        <p:spPr>
          <a:xfrm>
            <a:off x="163498" y="180300"/>
            <a:ext cx="29607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600"/>
              <a:t>conteXtualIzação </a:t>
            </a:r>
            <a:endParaRPr b="1" sz="3600">
              <a:solidFill>
                <a:schemeClr val="lt1"/>
              </a:solidFill>
            </a:endParaRPr>
          </a:p>
        </p:txBody>
      </p:sp>
      <p:sp>
        <p:nvSpPr>
          <p:cNvPr id="467" name="Google Shape;467;p3"/>
          <p:cNvSpPr txBox="1"/>
          <p:nvPr/>
        </p:nvSpPr>
        <p:spPr>
          <a:xfrm>
            <a:off x="6294150" y="4098900"/>
            <a:ext cx="24762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e6f05d4596_0_0"/>
          <p:cNvSpPr txBox="1"/>
          <p:nvPr>
            <p:ph type="title"/>
          </p:nvPr>
        </p:nvSpPr>
        <p:spPr>
          <a:xfrm>
            <a:off x="625300" y="872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Planejamento da implantação (Parte 1)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55" name="Google Shape;655;g2e6f05d4596_0_0"/>
          <p:cNvGraphicFramePr/>
          <p:nvPr/>
        </p:nvGraphicFramePr>
        <p:xfrm>
          <a:off x="470288" y="1041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{C092D837-243D-4C0E-A878-1801F2AB6696}</a:tableStyleId>
              </a:tblPr>
              <a:tblGrid>
                <a:gridCol w="2050850"/>
                <a:gridCol w="2050850"/>
                <a:gridCol w="2050850"/>
                <a:gridCol w="2050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1º e 2º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3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º e 4º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5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º e 6º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7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º e 8º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Fase 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Fase 2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Implementação das mudanças no formulário e interface em um grupo inicial de unidades de saúde. Verificação da conformidade com a LGPD e outras leis de proteção de dados.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Treinamento dos usuários finais do primeiro grupo de unidades de saúde. Início da coleta de dados no novo sistema.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Implementação das mudanças no formulário e interface em um segundo grupo de unidades de saúde. Verificação da conformidade. Treinamento dos usuários finais do segundo grupo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Análise dos dados coletados nas unidades de saúde da Fase 1. Elaboração de painéis de visualização de dados iniciais.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D0D0D"/>
                          </a:solidFill>
                        </a:rPr>
                        <a:t>Analistas de Sistemas e Especialista em Conformidade</a:t>
                      </a:r>
                      <a:endParaRPr sz="1200">
                        <a:solidFill>
                          <a:srgbClr val="0D0D0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D0D0D"/>
                          </a:solidFill>
                        </a:rPr>
                        <a:t>Especialistas em Treinamento</a:t>
                      </a:r>
                      <a:endParaRPr sz="1200">
                        <a:solidFill>
                          <a:srgbClr val="0D0D0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D0D0D"/>
                          </a:solidFill>
                        </a:rPr>
                        <a:t>Analistas de Sistemas, Especialista em Conformidade e Especialistas em Treinamento</a:t>
                      </a:r>
                      <a:endParaRPr sz="1200">
                        <a:solidFill>
                          <a:srgbClr val="0D0D0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D0D0D"/>
                          </a:solidFill>
                        </a:rPr>
                        <a:t>Analista de Dados e Especialista em Visualização de Dados</a:t>
                      </a:r>
                      <a:endParaRPr sz="1200">
                        <a:solidFill>
                          <a:srgbClr val="0D0D0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e6f05d4596_0_74"/>
          <p:cNvSpPr txBox="1"/>
          <p:nvPr>
            <p:ph type="title"/>
          </p:nvPr>
        </p:nvSpPr>
        <p:spPr>
          <a:xfrm>
            <a:off x="625300" y="872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Planejamento da implantação (Parte 2)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61" name="Google Shape;661;g2e6f05d4596_0_74"/>
          <p:cNvGraphicFramePr/>
          <p:nvPr/>
        </p:nvGraphicFramePr>
        <p:xfrm>
          <a:off x="375338" y="108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{C092D837-243D-4C0E-A878-1801F2AB6696}</a:tableStyleId>
              </a:tblPr>
              <a:tblGrid>
                <a:gridCol w="2098350"/>
                <a:gridCol w="2260400"/>
                <a:gridCol w="1936225"/>
                <a:gridCol w="2098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9º e 10º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11º e 12º Mês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Próximos </a:t>
                      </a:r>
                      <a:r>
                        <a:rPr lang="en" sz="1200">
                          <a:solidFill>
                            <a:schemeClr val="lt1"/>
                          </a:solidFill>
                        </a:rPr>
                        <a:t>Meses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Fase 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Fase 4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Implementação das mudanças no formulário e interface em um terceiro grupo de unidades de saúde. Verificação da conformidade. Treinamento dos usuários finais do terceiro grupo.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Análise dos dados coletados nas unidades de saúde da Fase 2. Refinamento dos painéis de visualização de dados.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Repetição do processo de implantação em grupos subsequentes de unidades de saúde, até que todas as unidades estejam utilizando o novo sistema. Análise contínua dos dados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Coleta de feedbacks dos usuários e realização de ajustes no sistema conforme necessário.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Analistas de Sistemas, Especialista em Conformidade e Especialistas em Treinamento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Analista de Dados e Especialista em Visualização de Dados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Equipe de RH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g2e6db19d52b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50" y="214325"/>
            <a:ext cx="8780700" cy="467467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g2e6db19d52b_0_16"/>
          <p:cNvSpPr txBox="1"/>
          <p:nvPr>
            <p:ph type="title"/>
          </p:nvPr>
        </p:nvSpPr>
        <p:spPr>
          <a:xfrm>
            <a:off x="267900" y="556925"/>
            <a:ext cx="8304600" cy="14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</a:rPr>
              <a:t>Indicadores para avaliar </a:t>
            </a:r>
            <a:endParaRPr sz="42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</a:rPr>
              <a:t>o desempenho do processo</a:t>
            </a:r>
            <a:endParaRPr sz="4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g2e6ff2a58fc_0_3"/>
          <p:cNvPicPr preferRelativeResize="0"/>
          <p:nvPr/>
        </p:nvPicPr>
        <p:blipFill>
          <a:blip r:embed="rId3">
            <a:alphaModFix amt="89000"/>
          </a:blip>
          <a:stretch>
            <a:fillRect/>
          </a:stretch>
        </p:blipFill>
        <p:spPr>
          <a:xfrm>
            <a:off x="288025" y="1933900"/>
            <a:ext cx="8567927" cy="253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g2e6ff2a58fc_0_3"/>
          <p:cNvSpPr/>
          <p:nvPr/>
        </p:nvSpPr>
        <p:spPr>
          <a:xfrm>
            <a:off x="4822025" y="1753200"/>
            <a:ext cx="1285800" cy="2901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674" name="Google Shape;674;g2e6ff2a58fc_0_3"/>
          <p:cNvSpPr txBox="1"/>
          <p:nvPr>
            <p:ph type="title"/>
          </p:nvPr>
        </p:nvSpPr>
        <p:spPr>
          <a:xfrm>
            <a:off x="227725" y="208675"/>
            <a:ext cx="8304600" cy="14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Indicadores para avaliar </a:t>
            </a:r>
            <a:endParaRPr sz="39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o desempenho do processo</a:t>
            </a:r>
            <a:endParaRPr sz="3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9" name="Google Shape;679;g2e6ff2a58fc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50" y="961550"/>
            <a:ext cx="2939650" cy="213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g2e6ff2a58fc_0_11"/>
          <p:cNvSpPr txBox="1"/>
          <p:nvPr/>
        </p:nvSpPr>
        <p:spPr>
          <a:xfrm>
            <a:off x="0" y="160700"/>
            <a:ext cx="8894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Indicadores para avaliar o desempenho do processo</a:t>
            </a:r>
            <a:endParaRPr b="1" sz="4000">
              <a:solidFill>
                <a:srgbClr val="0D0D0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681" name="Google Shape;681;g2e6ff2a58fc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0450" y="1689925"/>
            <a:ext cx="2839150" cy="258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g2e6ff2a58fc_0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4050" y="2467529"/>
            <a:ext cx="2625500" cy="2503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Google Shape;687;g2e6ff2a58fc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75" y="188200"/>
            <a:ext cx="7822425" cy="47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2"/>
          <p:cNvSpPr txBox="1"/>
          <p:nvPr>
            <p:ph type="ctrTitle"/>
          </p:nvPr>
        </p:nvSpPr>
        <p:spPr>
          <a:xfrm>
            <a:off x="2194800" y="529550"/>
            <a:ext cx="4754400" cy="10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5400"/>
              <a:t>Gestão de time</a:t>
            </a:r>
            <a:endParaRPr sz="5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400">
              <a:solidFill>
                <a:schemeClr val="lt1"/>
              </a:solidFill>
            </a:endParaRPr>
          </a:p>
        </p:txBody>
      </p:sp>
      <p:graphicFrame>
        <p:nvGraphicFramePr>
          <p:cNvPr id="693" name="Google Shape;693;p12"/>
          <p:cNvGraphicFramePr/>
          <p:nvPr/>
        </p:nvGraphicFramePr>
        <p:xfrm>
          <a:off x="822960" y="1130797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{7BD4C7B8-E745-4E1B-BDB7-117D14765184}</a:tableStyleId>
              </a:tblPr>
              <a:tblGrid>
                <a:gridCol w="2327700"/>
                <a:gridCol w="5022675"/>
              </a:tblGrid>
              <a:tr h="28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b="1"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Tópico</a:t>
                      </a:r>
                      <a:endParaRPr b="1"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b="1"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Descrição</a:t>
                      </a:r>
                      <a:endParaRPr b="1"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54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Principais Áreas de Responsabilidade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Reuniões, confecção de documentos, ajustes dos documentos com a equipe técnica, validação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Desafios Atuais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Auxiliar na elaboração de um painel de monitoramento em tempo real para fornecer dados de forma rápida, íntegra e interativa.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Comunicação Eficaz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Reuniões via Google Meet, iNFORMES E  planejamento de divisão de atividades via WhatsApp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Papel da Liderança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Organização de reuniões com o CISPE e comunicação de informações essenciais para o time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Avaliação de Desempenho e Feedback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50"/>
                        <a:buFont typeface="Arial"/>
                        <a:buNone/>
                      </a:pPr>
                      <a:r>
                        <a:rPr lang="en" sz="1250" u="none" cap="none" strike="noStrike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Avaliação 360 graus baseada em critérios DEFINIDOS</a:t>
                      </a:r>
                      <a:endParaRPr sz="1250" u="none" cap="none" strike="noStrike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525" marB="9525" marR="9525" marL="95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1"/>
          <p:cNvSpPr txBox="1"/>
          <p:nvPr>
            <p:ph type="title"/>
          </p:nvPr>
        </p:nvSpPr>
        <p:spPr>
          <a:xfrm>
            <a:off x="646013" y="200300"/>
            <a:ext cx="77955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 sz="3700"/>
              <a:t>Atividades realizadas / PLANEJADAS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t/>
            </a:r>
            <a:endParaRPr/>
          </a:p>
        </p:txBody>
      </p:sp>
      <p:graphicFrame>
        <p:nvGraphicFramePr>
          <p:cNvPr id="699" name="Google Shape;699;p11"/>
          <p:cNvGraphicFramePr/>
          <p:nvPr/>
        </p:nvGraphicFramePr>
        <p:xfrm>
          <a:off x="378713" y="103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{7BD4C7B8-E745-4E1B-BDB7-117D14765184}</a:tableStyleId>
              </a:tblPr>
              <a:tblGrid>
                <a:gridCol w="3907575"/>
                <a:gridCol w="2522800"/>
                <a:gridCol w="1899725"/>
              </a:tblGrid>
              <a:tr h="778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 MO</a:t>
                      </a:r>
                      <a:r>
                        <a:rPr b="1" lang="en" sz="1000"/>
                        <a:t>DELO TO-BE (IMPACTO DAS SOLUÇÕES NO PROCESSO</a:t>
                      </a:r>
                      <a:endParaRPr b="1"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/>
                        <a:t>28/05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/>
                        <a:t>Concluído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526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ESTRATEGIA DE IMPLANTAÇÃO</a:t>
                      </a:r>
                      <a:endParaRPr b="1"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04/06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Concluído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415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PROTÓTIPO DAS TELAS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31/06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Concluído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778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INDICADORES DE DESEMPENHO DO PROCESSO (MOSTRA QUE A MELHORIA É EFETIVA) </a:t>
                      </a:r>
                      <a:endParaRPr b="1"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16/06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Concluído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ASPECTOS DA GESTÃO DO TIME 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17/06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Concluído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54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APRESENTAÇÃO FINAL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20/06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Concluído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39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ARTIGO FINAL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27/06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Em andamento</a:t>
                      </a:r>
                      <a:endParaRPr b="1" sz="1000" u="none" cap="none" strike="noStrike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4" name="Google Shape;704;g2e6d69db1bb_1_0"/>
          <p:cNvPicPr preferRelativeResize="0"/>
          <p:nvPr/>
        </p:nvPicPr>
        <p:blipFill rotWithShape="1">
          <a:blip r:embed="rId3">
            <a:alphaModFix/>
          </a:blip>
          <a:srcRect b="0" l="13496" r="27258" t="0"/>
          <a:stretch/>
        </p:blipFill>
        <p:spPr>
          <a:xfrm>
            <a:off x="4545573" y="-17862"/>
            <a:ext cx="4598420" cy="5173227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g2e6d69db1bb_1_0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2e6d69db1bb_1_0"/>
          <p:cNvSpPr txBox="1"/>
          <p:nvPr>
            <p:ph type="title"/>
          </p:nvPr>
        </p:nvSpPr>
        <p:spPr>
          <a:xfrm>
            <a:off x="488924" y="1097280"/>
            <a:ext cx="2311800" cy="28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O que deu </a:t>
            </a:r>
            <a:r>
              <a:rPr lang="en">
                <a:solidFill>
                  <a:srgbClr val="FFFF00"/>
                </a:solidFill>
              </a:rPr>
              <a:t>certo</a:t>
            </a:r>
            <a:r>
              <a:rPr lang="en"/>
              <a:t> na forma de </a:t>
            </a:r>
            <a:r>
              <a:rPr lang="en" sz="4000"/>
              <a:t>trabalhar</a:t>
            </a:r>
            <a:endParaRPr/>
          </a:p>
        </p:txBody>
      </p:sp>
      <p:sp>
        <p:nvSpPr>
          <p:cNvPr id="707" name="Google Shape;707;g2e6d69db1bb_1_0"/>
          <p:cNvSpPr txBox="1"/>
          <p:nvPr>
            <p:ph idx="1" type="subTitle"/>
          </p:nvPr>
        </p:nvSpPr>
        <p:spPr>
          <a:xfrm>
            <a:off x="3814725" y="259075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Comunicação eficaz</a:t>
            </a:r>
            <a:endParaRPr sz="1800"/>
          </a:p>
        </p:txBody>
      </p:sp>
      <p:sp>
        <p:nvSpPr>
          <p:cNvPr id="708" name="Google Shape;708;g2e6d69db1bb_1_0"/>
          <p:cNvSpPr txBox="1"/>
          <p:nvPr>
            <p:ph idx="2" type="subTitle"/>
          </p:nvPr>
        </p:nvSpPr>
        <p:spPr>
          <a:xfrm>
            <a:off x="3814725" y="682895"/>
            <a:ext cx="1874400" cy="102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 equipe tem se comunicado efetivamente através do Google Meet e WhatsApp.</a:t>
            </a:r>
            <a:endParaRPr/>
          </a:p>
        </p:txBody>
      </p:sp>
      <p:grpSp>
        <p:nvGrpSpPr>
          <p:cNvPr id="709" name="Google Shape;709;g2e6d69db1bb_1_0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710" name="Google Shape;710;g2e6d69db1bb_1_0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1" name="Google Shape;711;g2e6d69db1bb_1_0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2" name="Google Shape;712;g2e6d69db1bb_1_0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3" name="Google Shape;713;g2e6d69db1bb_1_0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14" name="Google Shape;714;g2e6d69db1bb_1_0"/>
          <p:cNvSpPr txBox="1"/>
          <p:nvPr>
            <p:ph idx="5" type="subTitle"/>
          </p:nvPr>
        </p:nvSpPr>
        <p:spPr>
          <a:xfrm>
            <a:off x="3814725" y="308450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Divisão de responsabilidades</a:t>
            </a:r>
            <a:endParaRPr sz="1800"/>
          </a:p>
        </p:txBody>
      </p:sp>
      <p:sp>
        <p:nvSpPr>
          <p:cNvPr id="715" name="Google Shape;715;g2e6d69db1bb_1_0"/>
          <p:cNvSpPr txBox="1"/>
          <p:nvPr>
            <p:ph idx="6" type="subTitle"/>
          </p:nvPr>
        </p:nvSpPr>
        <p:spPr>
          <a:xfrm>
            <a:off x="3814725" y="3543076"/>
            <a:ext cx="18744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 equipe trabalha bem junta, iniciando e dividindo tarefas entre os membros.</a:t>
            </a:r>
            <a:endParaRPr/>
          </a:p>
        </p:txBody>
      </p:sp>
      <p:pic>
        <p:nvPicPr>
          <p:cNvPr id="716" name="Google Shape;716;g2e6d69db1bb_1_0" title="File:2062095 application chat communication logo whatsapp icon.svg ..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5675" y="2074600"/>
            <a:ext cx="493901" cy="49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g2e6d69db1bb_1_0" title="File:Google Meet (original) app icon.pn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4800" y="2074613"/>
            <a:ext cx="493900" cy="49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g2e6d69db1bb_1_484"/>
          <p:cNvPicPr preferRelativeResize="0"/>
          <p:nvPr/>
        </p:nvPicPr>
        <p:blipFill rotWithShape="1">
          <a:blip r:embed="rId3">
            <a:alphaModFix/>
          </a:blip>
          <a:srcRect b="0" l="27242" r="13470" t="0"/>
          <a:stretch/>
        </p:blipFill>
        <p:spPr>
          <a:xfrm>
            <a:off x="-2" y="-8925"/>
            <a:ext cx="4598423" cy="5173227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g2e6d69db1bb_1_484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g2e6d69db1bb_1_484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O que precisa </a:t>
            </a:r>
            <a:r>
              <a:rPr lang="en">
                <a:solidFill>
                  <a:srgbClr val="FFFF00"/>
                </a:solidFill>
              </a:rPr>
              <a:t>melhorar 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725" name="Google Shape;725;g2e6d69db1bb_1_484"/>
          <p:cNvCxnSpPr/>
          <p:nvPr/>
        </p:nvCxnSpPr>
        <p:spPr>
          <a:xfrm rot="10800000">
            <a:off x="103276" y="3451500"/>
            <a:ext cx="0" cy="1577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6" name="Google Shape;726;g2e6d69db1bb_1_484"/>
          <p:cNvCxnSpPr/>
          <p:nvPr/>
        </p:nvCxnSpPr>
        <p:spPr>
          <a:xfrm rot="10800000">
            <a:off x="101477" y="5036375"/>
            <a:ext cx="3630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7" name="Google Shape;727;g2e6d69db1bb_1_484"/>
          <p:cNvCxnSpPr/>
          <p:nvPr/>
        </p:nvCxnSpPr>
        <p:spPr>
          <a:xfrm rot="10800000">
            <a:off x="101477" y="101275"/>
            <a:ext cx="363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g2e6d69db1bb_1_484"/>
          <p:cNvCxnSpPr/>
          <p:nvPr/>
        </p:nvCxnSpPr>
        <p:spPr>
          <a:xfrm rot="10800000">
            <a:off x="103275" y="115450"/>
            <a:ext cx="0" cy="4924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9" name="Google Shape;729;g2e6d69db1bb_1_484"/>
          <p:cNvSpPr txBox="1"/>
          <p:nvPr>
            <p:ph idx="3" type="subTitle"/>
          </p:nvPr>
        </p:nvSpPr>
        <p:spPr>
          <a:xfrm>
            <a:off x="3809625" y="388874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/>
              <a:t>validação</a:t>
            </a:r>
            <a:endParaRPr sz="1700"/>
          </a:p>
        </p:txBody>
      </p:sp>
      <p:sp>
        <p:nvSpPr>
          <p:cNvPr id="730" name="Google Shape;730;g2e6d69db1bb_1_484"/>
          <p:cNvSpPr txBox="1"/>
          <p:nvPr>
            <p:ph idx="5" type="subTitle"/>
          </p:nvPr>
        </p:nvSpPr>
        <p:spPr>
          <a:xfrm>
            <a:off x="3814725" y="2202138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/>
              <a:t>Trabalhos futuros</a:t>
            </a:r>
            <a:endParaRPr sz="1700"/>
          </a:p>
        </p:txBody>
      </p:sp>
      <p:sp>
        <p:nvSpPr>
          <p:cNvPr id="731" name="Google Shape;731;g2e6d69db1bb_1_484"/>
          <p:cNvSpPr txBox="1"/>
          <p:nvPr>
            <p:ph idx="6" type="subTitle"/>
          </p:nvPr>
        </p:nvSpPr>
        <p:spPr>
          <a:xfrm>
            <a:off x="3722175" y="2202150"/>
            <a:ext cx="1967100" cy="11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100"/>
              <a:t>Aproximação</a:t>
            </a:r>
            <a:r>
              <a:rPr lang="en" sz="1100"/>
              <a:t> com a nova direção do CISPE. Novos Stakeholders</a:t>
            </a:r>
            <a:endParaRPr sz="1100"/>
          </a:p>
        </p:txBody>
      </p:sp>
      <p:cxnSp>
        <p:nvCxnSpPr>
          <p:cNvPr id="732" name="Google Shape;732;g2e6d69db1bb_1_484"/>
          <p:cNvCxnSpPr/>
          <p:nvPr/>
        </p:nvCxnSpPr>
        <p:spPr>
          <a:xfrm rot="10800000">
            <a:off x="3722175" y="118325"/>
            <a:ext cx="2049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3" name="Google Shape;733;g2e6d69db1bb_1_484"/>
          <p:cNvCxnSpPr/>
          <p:nvPr/>
        </p:nvCxnSpPr>
        <p:spPr>
          <a:xfrm rot="10800000">
            <a:off x="3722175" y="5036375"/>
            <a:ext cx="2049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4" name="Google Shape;734;g2e6d69db1bb_1_484"/>
          <p:cNvCxnSpPr/>
          <p:nvPr/>
        </p:nvCxnSpPr>
        <p:spPr>
          <a:xfrm rot="10800000">
            <a:off x="101477" y="114750"/>
            <a:ext cx="3630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5" name="Google Shape;735;g2e6d69db1bb_1_484"/>
          <p:cNvSpPr/>
          <p:nvPr/>
        </p:nvSpPr>
        <p:spPr>
          <a:xfrm>
            <a:off x="5969344" y="388879"/>
            <a:ext cx="570000" cy="570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6" name="Google Shape;736;g2e6d69db1bb_1_484"/>
          <p:cNvGrpSpPr/>
          <p:nvPr/>
        </p:nvGrpSpPr>
        <p:grpSpPr>
          <a:xfrm>
            <a:off x="6076373" y="491663"/>
            <a:ext cx="356165" cy="353674"/>
            <a:chOff x="5975875" y="3932657"/>
            <a:chExt cx="416860" cy="413944"/>
          </a:xfrm>
        </p:grpSpPr>
        <p:sp>
          <p:nvSpPr>
            <p:cNvPr id="737" name="Google Shape;737;g2e6d69db1bb_1_484"/>
            <p:cNvSpPr/>
            <p:nvPr/>
          </p:nvSpPr>
          <p:spPr>
            <a:xfrm>
              <a:off x="5975875" y="3932657"/>
              <a:ext cx="416860" cy="413944"/>
            </a:xfrm>
            <a:custGeom>
              <a:rect b="b" l="l" r="r" t="t"/>
              <a:pathLst>
                <a:path extrusionOk="0" h="22282" w="22442">
                  <a:moveTo>
                    <a:pt x="11390" y="871"/>
                  </a:moveTo>
                  <a:lnTo>
                    <a:pt x="10673" y="1609"/>
                  </a:lnTo>
                  <a:cubicBezTo>
                    <a:pt x="10509" y="1776"/>
                    <a:pt x="10509" y="2048"/>
                    <a:pt x="10673" y="2215"/>
                  </a:cubicBezTo>
                  <a:lnTo>
                    <a:pt x="11390" y="2956"/>
                  </a:lnTo>
                  <a:lnTo>
                    <a:pt x="8329" y="2956"/>
                  </a:lnTo>
                  <a:lnTo>
                    <a:pt x="8326" y="871"/>
                  </a:lnTo>
                  <a:close/>
                  <a:moveTo>
                    <a:pt x="7891" y="7284"/>
                  </a:moveTo>
                  <a:cubicBezTo>
                    <a:pt x="8016" y="7284"/>
                    <a:pt x="8141" y="7354"/>
                    <a:pt x="8197" y="7493"/>
                  </a:cubicBezTo>
                  <a:lnTo>
                    <a:pt x="9673" y="11143"/>
                  </a:lnTo>
                  <a:lnTo>
                    <a:pt x="9214" y="11143"/>
                  </a:lnTo>
                  <a:cubicBezTo>
                    <a:pt x="8970" y="11143"/>
                    <a:pt x="8778" y="11338"/>
                    <a:pt x="8778" y="11578"/>
                  </a:cubicBezTo>
                  <a:cubicBezTo>
                    <a:pt x="8778" y="11818"/>
                    <a:pt x="8970" y="12013"/>
                    <a:pt x="9214" y="12013"/>
                  </a:cubicBezTo>
                  <a:lnTo>
                    <a:pt x="11077" y="12013"/>
                  </a:lnTo>
                  <a:cubicBezTo>
                    <a:pt x="12508" y="12013"/>
                    <a:pt x="13761" y="12981"/>
                    <a:pt x="14116" y="14370"/>
                  </a:cubicBezTo>
                  <a:lnTo>
                    <a:pt x="15927" y="21414"/>
                  </a:lnTo>
                  <a:lnTo>
                    <a:pt x="14705" y="21414"/>
                  </a:lnTo>
                  <a:lnTo>
                    <a:pt x="13786" y="17838"/>
                  </a:lnTo>
                  <a:cubicBezTo>
                    <a:pt x="13736" y="17645"/>
                    <a:pt x="13561" y="17514"/>
                    <a:pt x="13368" y="17514"/>
                  </a:cubicBezTo>
                  <a:cubicBezTo>
                    <a:pt x="13331" y="17514"/>
                    <a:pt x="13294" y="17519"/>
                    <a:pt x="13256" y="17529"/>
                  </a:cubicBezTo>
                  <a:cubicBezTo>
                    <a:pt x="13023" y="17588"/>
                    <a:pt x="12884" y="17825"/>
                    <a:pt x="12943" y="18058"/>
                  </a:cubicBezTo>
                  <a:lnTo>
                    <a:pt x="13807" y="21414"/>
                  </a:lnTo>
                  <a:lnTo>
                    <a:pt x="1062" y="21414"/>
                  </a:lnTo>
                  <a:lnTo>
                    <a:pt x="2330" y="16756"/>
                  </a:lnTo>
                  <a:cubicBezTo>
                    <a:pt x="2546" y="15962"/>
                    <a:pt x="3270" y="15408"/>
                    <a:pt x="4095" y="15408"/>
                  </a:cubicBezTo>
                  <a:lnTo>
                    <a:pt x="7055" y="15408"/>
                  </a:lnTo>
                  <a:cubicBezTo>
                    <a:pt x="7295" y="15408"/>
                    <a:pt x="7490" y="15213"/>
                    <a:pt x="7490" y="14973"/>
                  </a:cubicBezTo>
                  <a:cubicBezTo>
                    <a:pt x="7490" y="14732"/>
                    <a:pt x="7295" y="14538"/>
                    <a:pt x="7055" y="14538"/>
                  </a:cubicBezTo>
                  <a:lnTo>
                    <a:pt x="4739" y="14538"/>
                  </a:lnTo>
                  <a:lnTo>
                    <a:pt x="7584" y="7493"/>
                  </a:lnTo>
                  <a:cubicBezTo>
                    <a:pt x="7640" y="7354"/>
                    <a:pt x="7765" y="7284"/>
                    <a:pt x="7891" y="7284"/>
                  </a:cubicBezTo>
                  <a:close/>
                  <a:moveTo>
                    <a:pt x="16261" y="12760"/>
                  </a:moveTo>
                  <a:cubicBezTo>
                    <a:pt x="16614" y="12760"/>
                    <a:pt x="16966" y="12943"/>
                    <a:pt x="17149" y="13308"/>
                  </a:cubicBezTo>
                  <a:lnTo>
                    <a:pt x="21202" y="21414"/>
                  </a:lnTo>
                  <a:lnTo>
                    <a:pt x="16825" y="21414"/>
                  </a:lnTo>
                  <a:lnTo>
                    <a:pt x="14959" y="14154"/>
                  </a:lnTo>
                  <a:cubicBezTo>
                    <a:pt x="14959" y="14148"/>
                    <a:pt x="14956" y="14144"/>
                    <a:pt x="14956" y="14137"/>
                  </a:cubicBezTo>
                  <a:cubicBezTo>
                    <a:pt x="14959" y="14130"/>
                    <a:pt x="14966" y="14123"/>
                    <a:pt x="14970" y="14113"/>
                  </a:cubicBezTo>
                  <a:lnTo>
                    <a:pt x="15373" y="13308"/>
                  </a:lnTo>
                  <a:cubicBezTo>
                    <a:pt x="15556" y="12943"/>
                    <a:pt x="15909" y="12760"/>
                    <a:pt x="16261" y="12760"/>
                  </a:cubicBezTo>
                  <a:close/>
                  <a:moveTo>
                    <a:pt x="12422" y="0"/>
                  </a:moveTo>
                  <a:cubicBezTo>
                    <a:pt x="12420" y="0"/>
                    <a:pt x="12419" y="0"/>
                    <a:pt x="12417" y="0"/>
                  </a:cubicBezTo>
                  <a:lnTo>
                    <a:pt x="7894" y="0"/>
                  </a:lnTo>
                  <a:cubicBezTo>
                    <a:pt x="7654" y="0"/>
                    <a:pt x="7459" y="192"/>
                    <a:pt x="7459" y="435"/>
                  </a:cubicBezTo>
                  <a:lnTo>
                    <a:pt x="7459" y="6494"/>
                  </a:lnTo>
                  <a:cubicBezTo>
                    <a:pt x="7149" y="6612"/>
                    <a:pt x="6905" y="6856"/>
                    <a:pt x="6780" y="7166"/>
                  </a:cubicBezTo>
                  <a:lnTo>
                    <a:pt x="3796" y="14551"/>
                  </a:lnTo>
                  <a:cubicBezTo>
                    <a:pt x="2699" y="14677"/>
                    <a:pt x="1787" y="15457"/>
                    <a:pt x="1494" y="16526"/>
                  </a:cubicBezTo>
                  <a:lnTo>
                    <a:pt x="77" y="21731"/>
                  </a:lnTo>
                  <a:cubicBezTo>
                    <a:pt x="0" y="22010"/>
                    <a:pt x="209" y="22282"/>
                    <a:pt x="495" y="22282"/>
                  </a:cubicBezTo>
                  <a:lnTo>
                    <a:pt x="21909" y="22282"/>
                  </a:lnTo>
                  <a:cubicBezTo>
                    <a:pt x="22233" y="22282"/>
                    <a:pt x="22442" y="21940"/>
                    <a:pt x="22299" y="21651"/>
                  </a:cubicBezTo>
                  <a:lnTo>
                    <a:pt x="17929" y="12918"/>
                  </a:lnTo>
                  <a:cubicBezTo>
                    <a:pt x="17616" y="12285"/>
                    <a:pt x="16968" y="11888"/>
                    <a:pt x="16265" y="11888"/>
                  </a:cubicBezTo>
                  <a:cubicBezTo>
                    <a:pt x="15558" y="11888"/>
                    <a:pt x="14910" y="12285"/>
                    <a:pt x="14597" y="12918"/>
                  </a:cubicBezTo>
                  <a:lnTo>
                    <a:pt x="14513" y="13082"/>
                  </a:lnTo>
                  <a:cubicBezTo>
                    <a:pt x="13789" y="11877"/>
                    <a:pt x="12483" y="11139"/>
                    <a:pt x="11077" y="11139"/>
                  </a:cubicBezTo>
                  <a:lnTo>
                    <a:pt x="10610" y="11139"/>
                  </a:lnTo>
                  <a:lnTo>
                    <a:pt x="9005" y="7166"/>
                  </a:lnTo>
                  <a:cubicBezTo>
                    <a:pt x="8883" y="6856"/>
                    <a:pt x="8636" y="6612"/>
                    <a:pt x="8326" y="6494"/>
                  </a:cubicBezTo>
                  <a:lnTo>
                    <a:pt x="8326" y="3830"/>
                  </a:lnTo>
                  <a:lnTo>
                    <a:pt x="12417" y="3830"/>
                  </a:lnTo>
                  <a:cubicBezTo>
                    <a:pt x="12804" y="3830"/>
                    <a:pt x="13002" y="3364"/>
                    <a:pt x="12731" y="3089"/>
                  </a:cubicBezTo>
                  <a:lnTo>
                    <a:pt x="11592" y="1915"/>
                  </a:lnTo>
                  <a:lnTo>
                    <a:pt x="12731" y="738"/>
                  </a:lnTo>
                  <a:cubicBezTo>
                    <a:pt x="13001" y="464"/>
                    <a:pt x="12805" y="0"/>
                    <a:pt x="12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2e6d69db1bb_1_484"/>
            <p:cNvSpPr/>
            <p:nvPr/>
          </p:nvSpPr>
          <p:spPr>
            <a:xfrm>
              <a:off x="6205489" y="4223770"/>
              <a:ext cx="18055" cy="16237"/>
            </a:xfrm>
            <a:custGeom>
              <a:rect b="b" l="l" r="r" t="t"/>
              <a:pathLst>
                <a:path extrusionOk="0" h="874" w="972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1" y="874"/>
                  </a:cubicBezTo>
                  <a:cubicBezTo>
                    <a:pt x="752" y="874"/>
                    <a:pt x="972" y="715"/>
                    <a:pt x="972" y="441"/>
                  </a:cubicBezTo>
                  <a:cubicBezTo>
                    <a:pt x="972" y="323"/>
                    <a:pt x="923" y="212"/>
                    <a:pt x="843" y="131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g2e6d69db1bb_1_484"/>
            <p:cNvSpPr/>
            <p:nvPr/>
          </p:nvSpPr>
          <p:spPr>
            <a:xfrm>
              <a:off x="6104196" y="4139539"/>
              <a:ext cx="18073" cy="16255"/>
            </a:xfrm>
            <a:custGeom>
              <a:rect b="b" l="l" r="r" t="t"/>
              <a:pathLst>
                <a:path extrusionOk="0" h="875" w="973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11" y="790"/>
                    <a:pt x="371" y="874"/>
                    <a:pt x="532" y="874"/>
                  </a:cubicBezTo>
                  <a:cubicBezTo>
                    <a:pt x="752" y="874"/>
                    <a:pt x="972" y="715"/>
                    <a:pt x="972" y="438"/>
                  </a:cubicBezTo>
                  <a:cubicBezTo>
                    <a:pt x="972" y="323"/>
                    <a:pt x="927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g2e6d69db1bb_1_484"/>
            <p:cNvSpPr/>
            <p:nvPr/>
          </p:nvSpPr>
          <p:spPr>
            <a:xfrm>
              <a:off x="6205879" y="3976574"/>
              <a:ext cx="185583" cy="119435"/>
            </a:xfrm>
            <a:custGeom>
              <a:rect b="b" l="l" r="r" t="t"/>
              <a:pathLst>
                <a:path extrusionOk="0" h="6429" w="9991">
                  <a:moveTo>
                    <a:pt x="4788" y="859"/>
                  </a:moveTo>
                  <a:cubicBezTo>
                    <a:pt x="5990" y="859"/>
                    <a:pt x="7006" y="1770"/>
                    <a:pt x="7128" y="2974"/>
                  </a:cubicBezTo>
                  <a:cubicBezTo>
                    <a:pt x="7003" y="3051"/>
                    <a:pt x="6884" y="3141"/>
                    <a:pt x="6783" y="3246"/>
                  </a:cubicBezTo>
                  <a:cubicBezTo>
                    <a:pt x="6585" y="3441"/>
                    <a:pt x="6435" y="3681"/>
                    <a:pt x="6341" y="3942"/>
                  </a:cubicBezTo>
                  <a:cubicBezTo>
                    <a:pt x="6261" y="4172"/>
                    <a:pt x="6379" y="4419"/>
                    <a:pt x="6609" y="4499"/>
                  </a:cubicBezTo>
                  <a:cubicBezTo>
                    <a:pt x="6655" y="4517"/>
                    <a:pt x="6703" y="4524"/>
                    <a:pt x="6752" y="4524"/>
                  </a:cubicBezTo>
                  <a:cubicBezTo>
                    <a:pt x="6937" y="4524"/>
                    <a:pt x="7100" y="4405"/>
                    <a:pt x="7163" y="4231"/>
                  </a:cubicBezTo>
                  <a:cubicBezTo>
                    <a:pt x="7257" y="3966"/>
                    <a:pt x="7459" y="3754"/>
                    <a:pt x="7717" y="3646"/>
                  </a:cubicBezTo>
                  <a:lnTo>
                    <a:pt x="7724" y="3643"/>
                  </a:lnTo>
                  <a:cubicBezTo>
                    <a:pt x="7727" y="3643"/>
                    <a:pt x="7731" y="3639"/>
                    <a:pt x="7734" y="3639"/>
                  </a:cubicBezTo>
                  <a:cubicBezTo>
                    <a:pt x="7855" y="3591"/>
                    <a:pt x="7980" y="3568"/>
                    <a:pt x="8101" y="3568"/>
                  </a:cubicBezTo>
                  <a:cubicBezTo>
                    <a:pt x="8560" y="3568"/>
                    <a:pt x="8984" y="3889"/>
                    <a:pt x="9075" y="4374"/>
                  </a:cubicBezTo>
                  <a:cubicBezTo>
                    <a:pt x="9193" y="4987"/>
                    <a:pt x="8723" y="5554"/>
                    <a:pt x="8100" y="5554"/>
                  </a:cubicBezTo>
                  <a:lnTo>
                    <a:pt x="8100" y="5558"/>
                  </a:lnTo>
                  <a:lnTo>
                    <a:pt x="1947" y="5558"/>
                  </a:lnTo>
                  <a:cubicBezTo>
                    <a:pt x="1940" y="5558"/>
                    <a:pt x="1934" y="5558"/>
                    <a:pt x="1928" y="5558"/>
                  </a:cubicBezTo>
                  <a:cubicBezTo>
                    <a:pt x="1379" y="5558"/>
                    <a:pt x="930" y="5116"/>
                    <a:pt x="930" y="4565"/>
                  </a:cubicBezTo>
                  <a:cubicBezTo>
                    <a:pt x="930" y="4017"/>
                    <a:pt x="1376" y="3573"/>
                    <a:pt x="1922" y="3573"/>
                  </a:cubicBezTo>
                  <a:cubicBezTo>
                    <a:pt x="1930" y="3573"/>
                    <a:pt x="1938" y="3573"/>
                    <a:pt x="1947" y="3573"/>
                  </a:cubicBezTo>
                  <a:lnTo>
                    <a:pt x="1989" y="3573"/>
                  </a:lnTo>
                  <a:cubicBezTo>
                    <a:pt x="1993" y="3573"/>
                    <a:pt x="1997" y="3573"/>
                    <a:pt x="2002" y="3573"/>
                  </a:cubicBezTo>
                  <a:cubicBezTo>
                    <a:pt x="2240" y="3573"/>
                    <a:pt x="2438" y="3387"/>
                    <a:pt x="2441" y="3148"/>
                  </a:cubicBezTo>
                  <a:cubicBezTo>
                    <a:pt x="2476" y="1909"/>
                    <a:pt x="3465" y="909"/>
                    <a:pt x="4701" y="860"/>
                  </a:cubicBezTo>
                  <a:cubicBezTo>
                    <a:pt x="4730" y="859"/>
                    <a:pt x="4759" y="859"/>
                    <a:pt x="4788" y="859"/>
                  </a:cubicBezTo>
                  <a:close/>
                  <a:moveTo>
                    <a:pt x="4789" y="0"/>
                  </a:moveTo>
                  <a:cubicBezTo>
                    <a:pt x="4784" y="0"/>
                    <a:pt x="4779" y="0"/>
                    <a:pt x="4774" y="0"/>
                  </a:cubicBezTo>
                  <a:cubicBezTo>
                    <a:pt x="3190" y="7"/>
                    <a:pt x="1846" y="1167"/>
                    <a:pt x="1606" y="2734"/>
                  </a:cubicBezTo>
                  <a:cubicBezTo>
                    <a:pt x="658" y="2908"/>
                    <a:pt x="0" y="3775"/>
                    <a:pt x="87" y="4736"/>
                  </a:cubicBezTo>
                  <a:cubicBezTo>
                    <a:pt x="174" y="5693"/>
                    <a:pt x="982" y="6428"/>
                    <a:pt x="1947" y="6428"/>
                  </a:cubicBezTo>
                  <a:lnTo>
                    <a:pt x="8100" y="6428"/>
                  </a:lnTo>
                  <a:cubicBezTo>
                    <a:pt x="8108" y="6428"/>
                    <a:pt x="8117" y="6428"/>
                    <a:pt x="8125" y="6428"/>
                  </a:cubicBezTo>
                  <a:cubicBezTo>
                    <a:pt x="9151" y="6428"/>
                    <a:pt x="9990" y="5594"/>
                    <a:pt x="9990" y="4565"/>
                  </a:cubicBezTo>
                  <a:cubicBezTo>
                    <a:pt x="9990" y="3535"/>
                    <a:pt x="9155" y="2702"/>
                    <a:pt x="8131" y="2702"/>
                  </a:cubicBezTo>
                  <a:cubicBezTo>
                    <a:pt x="8121" y="2702"/>
                    <a:pt x="8110" y="2702"/>
                    <a:pt x="8100" y="2702"/>
                  </a:cubicBezTo>
                  <a:cubicBezTo>
                    <a:pt x="8054" y="2702"/>
                    <a:pt x="8013" y="2702"/>
                    <a:pt x="7967" y="2706"/>
                  </a:cubicBezTo>
                  <a:cubicBezTo>
                    <a:pt x="7714" y="1147"/>
                    <a:pt x="6367" y="0"/>
                    <a:pt x="47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1" name="Google Shape;741;g2e6d69db1bb_1_484"/>
          <p:cNvSpPr txBox="1"/>
          <p:nvPr/>
        </p:nvSpPr>
        <p:spPr>
          <a:xfrm>
            <a:off x="3792375" y="666975"/>
            <a:ext cx="19089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O CISPE precisaria validar a versão final do produto do projeto </a:t>
            </a:r>
            <a:endParaRPr sz="1100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"/>
          <p:cNvSpPr txBox="1"/>
          <p:nvPr>
            <p:ph type="title"/>
          </p:nvPr>
        </p:nvSpPr>
        <p:spPr>
          <a:xfrm>
            <a:off x="-2165522" y="44597"/>
            <a:ext cx="69519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O PROBLEMA</a:t>
            </a:r>
            <a:endParaRPr/>
          </a:p>
        </p:txBody>
      </p:sp>
      <p:sp>
        <p:nvSpPr>
          <p:cNvPr id="473" name="Google Shape;473;p4"/>
          <p:cNvSpPr txBox="1"/>
          <p:nvPr>
            <p:ph idx="1" type="subTitle"/>
          </p:nvPr>
        </p:nvSpPr>
        <p:spPr>
          <a:xfrm>
            <a:off x="868949" y="2966961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Fonte dos dados</a:t>
            </a:r>
            <a:endParaRPr/>
          </a:p>
        </p:txBody>
      </p:sp>
      <p:sp>
        <p:nvSpPr>
          <p:cNvPr id="474" name="Google Shape;474;p4"/>
          <p:cNvSpPr txBox="1"/>
          <p:nvPr>
            <p:ph idx="3" type="subTitle"/>
          </p:nvPr>
        </p:nvSpPr>
        <p:spPr>
          <a:xfrm>
            <a:off x="6604854" y="2941009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Cispe </a:t>
            </a:r>
            <a:endParaRPr/>
          </a:p>
        </p:txBody>
      </p:sp>
      <p:sp>
        <p:nvSpPr>
          <p:cNvPr id="475" name="Google Shape;475;p4"/>
          <p:cNvSpPr txBox="1"/>
          <p:nvPr>
            <p:ph idx="5" type="subTitle"/>
          </p:nvPr>
        </p:nvSpPr>
        <p:spPr>
          <a:xfrm>
            <a:off x="3552754" y="2794659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PAINEIS</a:t>
            </a:r>
            <a:endParaRPr/>
          </a:p>
        </p:txBody>
      </p:sp>
      <p:sp>
        <p:nvSpPr>
          <p:cNvPr id="476" name="Google Shape;476;p4"/>
          <p:cNvSpPr txBox="1"/>
          <p:nvPr>
            <p:ph idx="6" type="subTitle"/>
          </p:nvPr>
        </p:nvSpPr>
        <p:spPr>
          <a:xfrm>
            <a:off x="709012" y="3610578"/>
            <a:ext cx="79002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Bebas Neue"/>
                <a:ea typeface="Bebas Neue"/>
                <a:cs typeface="Bebas Neue"/>
                <a:sym typeface="Bebas Neue"/>
              </a:rPr>
              <a:t>- A falta de padronização dos dados dificultaNDO a integração e o tratamento eficiente das informações.</a:t>
            </a:r>
            <a:endParaRPr sz="16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Bebas Neue"/>
                <a:ea typeface="Bebas Neue"/>
                <a:cs typeface="Bebas Neue"/>
                <a:sym typeface="Bebas Neue"/>
              </a:rPr>
              <a:t>- Aumento do trabalho necessário para extrair dados relevantes para a tomada de decisão.</a:t>
            </a:r>
            <a:endParaRPr sz="16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77" name="Google Shape;477;p4"/>
          <p:cNvCxnSpPr/>
          <p:nvPr/>
        </p:nvCxnSpPr>
        <p:spPr>
          <a:xfrm flipH="1" rot="10800000">
            <a:off x="4184325" y="2527075"/>
            <a:ext cx="11100" cy="277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478" name="Google Shape;478;p4"/>
          <p:cNvCxnSpPr/>
          <p:nvPr/>
        </p:nvCxnSpPr>
        <p:spPr>
          <a:xfrm flipH="1" rot="10800000">
            <a:off x="1506500" y="24915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479" name="Google Shape;479;p4"/>
          <p:cNvCxnSpPr/>
          <p:nvPr/>
        </p:nvCxnSpPr>
        <p:spPr>
          <a:xfrm rot="10800000">
            <a:off x="7294242" y="2279499"/>
            <a:ext cx="0" cy="66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480" name="Google Shape;480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43604" y="795109"/>
            <a:ext cx="2597504" cy="169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4"/>
          <p:cNvPicPr preferRelativeResize="0"/>
          <p:nvPr/>
        </p:nvPicPr>
        <p:blipFill rotWithShape="1">
          <a:blip r:embed="rId5">
            <a:alphaModFix/>
          </a:blip>
          <a:srcRect b="16141" l="11323" r="12018" t="8978"/>
          <a:stretch/>
        </p:blipFill>
        <p:spPr>
          <a:xfrm>
            <a:off x="640442" y="851014"/>
            <a:ext cx="1835815" cy="1691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7520" y="742927"/>
            <a:ext cx="2246843" cy="1691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5"/>
          <p:cNvSpPr txBox="1"/>
          <p:nvPr>
            <p:ph idx="2" type="title"/>
          </p:nvPr>
        </p:nvSpPr>
        <p:spPr>
          <a:xfrm>
            <a:off x="5567501" y="2100898"/>
            <a:ext cx="3790800" cy="9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800"/>
              <a:t>Agradecimentos</a:t>
            </a:r>
            <a:endParaRPr sz="4800"/>
          </a:p>
        </p:txBody>
      </p:sp>
      <p:pic>
        <p:nvPicPr>
          <p:cNvPr id="747" name="Google Shape;747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126" y="3239527"/>
            <a:ext cx="1616694" cy="94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15"/>
          <p:cNvPicPr preferRelativeResize="0"/>
          <p:nvPr/>
        </p:nvPicPr>
        <p:blipFill rotWithShape="1">
          <a:blip r:embed="rId5">
            <a:alphaModFix/>
          </a:blip>
          <a:srcRect b="0" l="40981" r="0" t="0"/>
          <a:stretch/>
        </p:blipFill>
        <p:spPr>
          <a:xfrm>
            <a:off x="6892828" y="3392251"/>
            <a:ext cx="1972350" cy="6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725" y="433701"/>
            <a:ext cx="4798975" cy="456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5"/>
          <p:cNvPicPr preferRelativeResize="0"/>
          <p:nvPr/>
        </p:nvPicPr>
        <p:blipFill rotWithShape="1">
          <a:blip r:embed="rId3">
            <a:alphaModFix/>
          </a:blip>
          <a:srcRect b="0" l="0" r="1371" t="0"/>
          <a:stretch/>
        </p:blipFill>
        <p:spPr>
          <a:xfrm>
            <a:off x="4283618" y="248796"/>
            <a:ext cx="4664131" cy="2563914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5"/>
          <p:cNvSpPr txBox="1"/>
          <p:nvPr>
            <p:ph type="title"/>
          </p:nvPr>
        </p:nvSpPr>
        <p:spPr>
          <a:xfrm>
            <a:off x="111294" y="115260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489" name="Google Shape;489;p5"/>
          <p:cNvSpPr/>
          <p:nvPr/>
        </p:nvSpPr>
        <p:spPr>
          <a:xfrm>
            <a:off x="2845555" y="2672852"/>
            <a:ext cx="6248340" cy="236337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0" name="Google Shape;490;p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491" name="Google Shape;491;p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2" name="Google Shape;492;p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3" name="Google Shape;493;p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94" name="Google Shape;494;p5"/>
          <p:cNvSpPr txBox="1"/>
          <p:nvPr/>
        </p:nvSpPr>
        <p:spPr>
          <a:xfrm>
            <a:off x="3312325" y="3062295"/>
            <a:ext cx="5314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I</a:t>
            </a:r>
            <a:r>
              <a:rPr b="0" i="0" lang="en" sz="16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mpl</a:t>
            </a:r>
            <a:r>
              <a:rPr lang="en" sz="16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ementar </a:t>
            </a:r>
            <a:r>
              <a:rPr b="0" i="0" lang="en" sz="16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 painéis de monitoramento de arboviroses para o centro de inteligência em saúde de Pernambuco-CISPE.</a:t>
            </a:r>
            <a:endParaRPr b="0" i="0" sz="16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95" name="Google Shape;495;p5"/>
          <p:cNvSpPr txBox="1"/>
          <p:nvPr/>
        </p:nvSpPr>
        <p:spPr>
          <a:xfrm>
            <a:off x="4490227" y="3881758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Normalização</a:t>
            </a:r>
            <a:endParaRPr b="0" i="0" sz="16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 e Padronização dos dados </a:t>
            </a:r>
            <a:endParaRPr b="0" i="0" sz="1600" u="none" cap="none" strike="noStrike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496" name="Google Shape;496;p5"/>
          <p:cNvPicPr preferRelativeResize="0"/>
          <p:nvPr/>
        </p:nvPicPr>
        <p:blipFill rotWithShape="1">
          <a:blip r:embed="rId4">
            <a:alphaModFix/>
          </a:blip>
          <a:srcRect b="0" l="0" r="3547" t="6855"/>
          <a:stretch/>
        </p:blipFill>
        <p:spPr>
          <a:xfrm>
            <a:off x="238571" y="2812710"/>
            <a:ext cx="2522028" cy="1407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02e9c5e941_1_2"/>
          <p:cNvSpPr txBox="1"/>
          <p:nvPr/>
        </p:nvSpPr>
        <p:spPr>
          <a:xfrm>
            <a:off x="289250" y="186350"/>
            <a:ext cx="34308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" sz="29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Análise do Processo</a:t>
            </a:r>
            <a:endParaRPr b="1" i="0" sz="29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02" name="Google Shape;502;g202e9c5e941_1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600" y="1737150"/>
            <a:ext cx="4197601" cy="166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202e9c5e941_1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0725" y="1513225"/>
            <a:ext cx="4236227" cy="2440801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g202e9c5e941_1_2"/>
          <p:cNvSpPr txBox="1"/>
          <p:nvPr/>
        </p:nvSpPr>
        <p:spPr>
          <a:xfrm>
            <a:off x="289250" y="1263425"/>
            <a:ext cx="39489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 1. Pontos de atenção</a:t>
            </a:r>
            <a:endParaRPr b="1" i="0" sz="23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5" name="Google Shape;505;g202e9c5e941_1_2"/>
          <p:cNvSpPr txBox="1"/>
          <p:nvPr/>
        </p:nvSpPr>
        <p:spPr>
          <a:xfrm>
            <a:off x="4610725" y="807850"/>
            <a:ext cx="41976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en" sz="27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2. Processo</a:t>
            </a:r>
            <a:endParaRPr b="1" i="0" sz="27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06" name="Google Shape;506;g202e9c5e941_1_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10725" y="3927275"/>
            <a:ext cx="4236227" cy="10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"/>
          <p:cNvSpPr txBox="1"/>
          <p:nvPr>
            <p:ph type="title"/>
          </p:nvPr>
        </p:nvSpPr>
        <p:spPr>
          <a:xfrm>
            <a:off x="236025" y="432359"/>
            <a:ext cx="77040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MAPA de Problemas</a:t>
            </a:r>
            <a:endParaRPr/>
          </a:p>
        </p:txBody>
      </p:sp>
      <p:sp>
        <p:nvSpPr>
          <p:cNvPr id="512" name="Google Shape;512;p6"/>
          <p:cNvSpPr txBox="1"/>
          <p:nvPr/>
        </p:nvSpPr>
        <p:spPr>
          <a:xfrm>
            <a:off x="281025" y="111350"/>
            <a:ext cx="30807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Análise do Processo</a:t>
            </a:r>
            <a:endParaRPr b="1" i="0" sz="2000" u="none" cap="none" strike="noStrike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513" name="Google Shape;51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425" y="1140050"/>
            <a:ext cx="7606400" cy="375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7"/>
          <p:cNvPicPr preferRelativeResize="0"/>
          <p:nvPr/>
        </p:nvPicPr>
        <p:blipFill rotWithShape="1">
          <a:blip r:embed="rId3">
            <a:alphaModFix/>
          </a:blip>
          <a:srcRect b="17306" l="0" r="0" t="0"/>
          <a:stretch/>
        </p:blipFill>
        <p:spPr>
          <a:xfrm>
            <a:off x="562708" y="1092368"/>
            <a:ext cx="8018584" cy="3571073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7"/>
          <p:cNvSpPr txBox="1"/>
          <p:nvPr>
            <p:ph type="title"/>
          </p:nvPr>
        </p:nvSpPr>
        <p:spPr>
          <a:xfrm>
            <a:off x="216802" y="150429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problemas 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8"/>
          <p:cNvPicPr preferRelativeResize="0"/>
          <p:nvPr/>
        </p:nvPicPr>
        <p:blipFill rotWithShape="1">
          <a:blip r:embed="rId3">
            <a:alphaModFix/>
          </a:blip>
          <a:srcRect b="22881" l="0" r="0" t="0"/>
          <a:stretch/>
        </p:blipFill>
        <p:spPr>
          <a:xfrm>
            <a:off x="491257" y="984738"/>
            <a:ext cx="7772400" cy="343955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8"/>
          <p:cNvSpPr txBox="1"/>
          <p:nvPr>
            <p:ph type="title"/>
          </p:nvPr>
        </p:nvSpPr>
        <p:spPr>
          <a:xfrm>
            <a:off x="216802" y="150429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problemas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877" y="529756"/>
            <a:ext cx="7772400" cy="430841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9"/>
          <p:cNvSpPr txBox="1"/>
          <p:nvPr>
            <p:ph type="title"/>
          </p:nvPr>
        </p:nvSpPr>
        <p:spPr>
          <a:xfrm>
            <a:off x="216802" y="150429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en"/>
              <a:t>problemas </a:t>
            </a:r>
            <a:endParaRPr/>
          </a:p>
        </p:txBody>
      </p:sp>
      <p:sp>
        <p:nvSpPr>
          <p:cNvPr id="532" name="Google Shape;532;p9"/>
          <p:cNvSpPr txBox="1"/>
          <p:nvPr/>
        </p:nvSpPr>
        <p:spPr>
          <a:xfrm>
            <a:off x="975225" y="3790775"/>
            <a:ext cx="10302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D0D0D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Marketing by Slidesgo XL">
  <a:themeElements>
    <a:clrScheme name="Simple Light">
      <a:dk1>
        <a:srgbClr val="D82727"/>
      </a:dk1>
      <a:lt1>
        <a:srgbClr val="FFFFFF"/>
      </a:lt1>
      <a:dk2>
        <a:srgbClr val="FFFFFF"/>
      </a:dk2>
      <a:lt2>
        <a:srgbClr val="FFFFFF"/>
      </a:lt2>
      <a:accent1>
        <a:srgbClr val="D82727"/>
      </a:accent1>
      <a:accent2>
        <a:srgbClr val="D82727"/>
      </a:accent2>
      <a:accent3>
        <a:srgbClr val="FFFFFF"/>
      </a:accent3>
      <a:accent4>
        <a:srgbClr val="D82727"/>
      </a:accent4>
      <a:accent5>
        <a:srgbClr val="FFFFFF"/>
      </a:accent5>
      <a:accent6>
        <a:srgbClr val="D82727"/>
      </a:accent6>
      <a:hlink>
        <a:srgbClr val="D8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